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6" r:id="rId1"/>
  </p:sldMasterIdLst>
  <p:notesMasterIdLst>
    <p:notesMasterId r:id="rId28"/>
  </p:notesMasterIdLst>
  <p:sldIdLst>
    <p:sldId id="314" r:id="rId2"/>
    <p:sldId id="282" r:id="rId3"/>
    <p:sldId id="315" r:id="rId4"/>
    <p:sldId id="316" r:id="rId5"/>
    <p:sldId id="324" r:id="rId6"/>
    <p:sldId id="331" r:id="rId7"/>
    <p:sldId id="332" r:id="rId8"/>
    <p:sldId id="333" r:id="rId9"/>
    <p:sldId id="277" r:id="rId10"/>
    <p:sldId id="278" r:id="rId11"/>
    <p:sldId id="279" r:id="rId12"/>
    <p:sldId id="280" r:id="rId13"/>
    <p:sldId id="335" r:id="rId14"/>
    <p:sldId id="337" r:id="rId15"/>
    <p:sldId id="281" r:id="rId16"/>
    <p:sldId id="334" r:id="rId17"/>
    <p:sldId id="283" r:id="rId18"/>
    <p:sldId id="284" r:id="rId19"/>
    <p:sldId id="285" r:id="rId20"/>
    <p:sldId id="336" r:id="rId21"/>
    <p:sldId id="338" r:id="rId22"/>
    <p:sldId id="341" r:id="rId23"/>
    <p:sldId id="339" r:id="rId24"/>
    <p:sldId id="340" r:id="rId25"/>
    <p:sldId id="342" r:id="rId26"/>
    <p:sldId id="32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35" autoAdjust="0"/>
    <p:restoredTop sz="94228"/>
  </p:normalViewPr>
  <p:slideViewPr>
    <p:cSldViewPr>
      <p:cViewPr varScale="1">
        <p:scale>
          <a:sx n="100" d="100"/>
          <a:sy n="100" d="100"/>
        </p:scale>
        <p:origin x="976" y="1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tiff>
</file>

<file path=ppt/media/image2.tif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DE9229-2BB1-C848-AD24-6B4BA699141D}" type="datetimeFigureOut">
              <a:rPr lang="en-US" smtClean="0"/>
              <a:t>3/13/23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D36CF3-4823-A749-ADD1-4405C26D4828}" type="slidenum">
              <a:rPr lang="en-US" smtClean="0"/>
              <a:t>‹#›</a:t>
            </a:fld>
            <a:endParaRPr lang="en-US"/>
          </a:p>
        </p:txBody>
      </p:sp>
    </p:spTree>
    <p:extLst>
      <p:ext uri="{BB962C8B-B14F-4D97-AF65-F5344CB8AC3E}">
        <p14:creationId xmlns:p14="http://schemas.microsoft.com/office/powerpoint/2010/main" val="1835542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39B97E9-507C-5044-BB4F-4D21EAD5B705}" type="datetime1">
              <a:rPr lang="en-IN" smtClean="0">
                <a:solidFill>
                  <a:prstClr val="black">
                    <a:tint val="75000"/>
                  </a:prstClr>
                </a:solidFill>
              </a:rPr>
              <a:t>13/03/23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70430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D1F9B29-9002-0549-827B-E4A3649A9070}" type="datetime1">
              <a:rPr lang="en-IN" smtClean="0">
                <a:solidFill>
                  <a:prstClr val="black">
                    <a:tint val="75000"/>
                  </a:prstClr>
                </a:solidFill>
              </a:rPr>
              <a:t>13/03/23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422632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46C855D-8081-D844-9CE6-3355D63D7334}" type="datetime1">
              <a:rPr lang="en-IN" smtClean="0">
                <a:solidFill>
                  <a:prstClr val="black">
                    <a:tint val="75000"/>
                  </a:prstClr>
                </a:solidFill>
              </a:rPr>
              <a:t>13/03/23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616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0550E59-45D0-6B4E-879F-FE83A6B26324}" type="datetime1">
              <a:rPr lang="en-IN" smtClean="0">
                <a:solidFill>
                  <a:prstClr val="black">
                    <a:tint val="75000"/>
                  </a:prstClr>
                </a:solidFill>
              </a:rPr>
              <a:t>13/03/23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82385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4B4A2AB-0B88-9D4D-9F09-6FA2B1A21640}" type="datetime1">
              <a:rPr lang="en-IN" smtClean="0">
                <a:solidFill>
                  <a:prstClr val="black">
                    <a:tint val="75000"/>
                  </a:prstClr>
                </a:solidFill>
              </a:rPr>
              <a:t>13/03/23</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04202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74250CE-C569-7F4D-BD26-6A6588525993}" type="datetime1">
              <a:rPr lang="en-IN" smtClean="0">
                <a:solidFill>
                  <a:prstClr val="black">
                    <a:tint val="75000"/>
                  </a:prstClr>
                </a:solidFill>
              </a:rPr>
              <a:t>13/03/23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222698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1BB25DE-23B9-8245-9E04-A950A6190B52}" type="datetime1">
              <a:rPr lang="en-IN" smtClean="0">
                <a:solidFill>
                  <a:prstClr val="black">
                    <a:tint val="75000"/>
                  </a:prstClr>
                </a:solidFill>
              </a:rPr>
              <a:t>13/03/23</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45151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D82E236-D84E-EE41-BB63-C5963DBA4844}" type="datetime1">
              <a:rPr lang="en-IN" smtClean="0">
                <a:solidFill>
                  <a:prstClr val="black">
                    <a:tint val="75000"/>
                  </a:prstClr>
                </a:solidFill>
              </a:rPr>
              <a:t>13/03/23</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333290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CB1055-F688-4B49-8B03-C0D4D69F0E6F}" type="datetime1">
              <a:rPr lang="en-IN" smtClean="0">
                <a:solidFill>
                  <a:prstClr val="black">
                    <a:tint val="75000"/>
                  </a:prstClr>
                </a:solidFill>
              </a:rPr>
              <a:t>13/03/23</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07258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E15ACD2-5945-9241-BA7A-DDE120A70AB1}" type="datetime1">
              <a:rPr lang="en-IN" smtClean="0">
                <a:solidFill>
                  <a:prstClr val="black">
                    <a:tint val="75000"/>
                  </a:prstClr>
                </a:solidFill>
              </a:rPr>
              <a:t>13/03/23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60901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B28C4CB-F1D4-0940-9F97-7924A5FA3CEB}" type="datetime1">
              <a:rPr lang="en-IN" smtClean="0">
                <a:solidFill>
                  <a:prstClr val="black">
                    <a:tint val="75000"/>
                  </a:prstClr>
                </a:solidFill>
              </a:rPr>
              <a:t>13/03/23</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25576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EE01C7-D001-4B4B-9B7C-05A46D4C29CE}" type="datetime1">
              <a:rPr lang="en-IN" smtClean="0">
                <a:solidFill>
                  <a:prstClr val="black">
                    <a:tint val="75000"/>
                  </a:prstClr>
                </a:solidFill>
              </a:rPr>
              <a:t>13/03/23</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03FC90-8D6B-47DB-9314-712520DE5D07}"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9859536"/>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79576" y="818745"/>
            <a:ext cx="7772400" cy="1109985"/>
          </a:xfrm>
        </p:spPr>
        <p:txBody>
          <a:bodyPr>
            <a:normAutofit fontScale="90000"/>
          </a:bodyPr>
          <a:lstStyle/>
          <a:p>
            <a:r>
              <a:rPr lang="en-US" dirty="0">
                <a:solidFill>
                  <a:srgbClr val="6C0000"/>
                </a:solidFill>
                <a:latin typeface="Times New Roman" pitchFamily="18" charset="0"/>
                <a:cs typeface="Times New Roman" pitchFamily="18" charset="0"/>
              </a:rPr>
              <a:t>Brain Computer Interaction</a:t>
            </a:r>
            <a:endParaRPr lang="en-IN" dirty="0">
              <a:solidFill>
                <a:srgbClr val="002060"/>
              </a:solidFill>
              <a:latin typeface="Times New Roman" pitchFamily="18" charset="0"/>
              <a:cs typeface="Times New Roman" pitchFamily="18" charset="0"/>
            </a:endParaRPr>
          </a:p>
        </p:txBody>
      </p:sp>
      <p:sp>
        <p:nvSpPr>
          <p:cNvPr id="3" name="Subtitle 2"/>
          <p:cNvSpPr>
            <a:spLocks noGrp="1"/>
          </p:cNvSpPr>
          <p:nvPr>
            <p:ph type="subTitle" idx="1"/>
          </p:nvPr>
        </p:nvSpPr>
        <p:spPr>
          <a:xfrm>
            <a:off x="2238428" y="4437112"/>
            <a:ext cx="7854696" cy="1752600"/>
          </a:xfrm>
        </p:spPr>
        <p:txBody>
          <a:bodyPr>
            <a:normAutofit fontScale="92500" lnSpcReduction="10000"/>
          </a:bodyPr>
          <a:lstStyle/>
          <a:p>
            <a:r>
              <a:rPr lang="en-US" b="1" dirty="0">
                <a:solidFill>
                  <a:schemeClr val="tx1"/>
                </a:solidFill>
              </a:rPr>
              <a:t> </a:t>
            </a:r>
            <a:r>
              <a:rPr lang="en-US" b="1" u="sng" dirty="0">
                <a:solidFill>
                  <a:schemeClr val="tx1"/>
                </a:solidFill>
              </a:rPr>
              <a:t>Course Instructors</a:t>
            </a:r>
          </a:p>
          <a:p>
            <a:r>
              <a:rPr lang="en-US" b="1" dirty="0">
                <a:solidFill>
                  <a:schemeClr val="tx1"/>
                </a:solidFill>
              </a:rPr>
              <a:t>Dr. Sreeja S R</a:t>
            </a:r>
          </a:p>
          <a:p>
            <a:r>
              <a:rPr lang="en-US" sz="2600" b="1" i="1" dirty="0">
                <a:solidFill>
                  <a:schemeClr val="tx1"/>
                </a:solidFill>
              </a:rPr>
              <a:t>Assistant Professor</a:t>
            </a:r>
          </a:p>
          <a:p>
            <a:pPr defTabSz="449263"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b="1" dirty="0">
                <a:solidFill>
                  <a:schemeClr val="tx1"/>
                </a:solidFill>
                <a:latin typeface="Garamond" panose="02020404030301010803" pitchFamily="18" charset="0"/>
                <a:ea typeface="Noto Sans CJK SC" charset="-122"/>
              </a:rPr>
              <a:t>Indian Institute of Information Technology </a:t>
            </a:r>
          </a:p>
          <a:p>
            <a:pPr defTabSz="449263"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b="1" dirty="0">
                <a:solidFill>
                  <a:schemeClr val="tx1"/>
                </a:solidFill>
                <a:latin typeface="Garamond" panose="02020404030301010803" pitchFamily="18" charset="0"/>
                <a:ea typeface="Noto Sans CJK SC" charset="-122"/>
              </a:rPr>
              <a:t>IIIT Sri City </a:t>
            </a:r>
          </a:p>
        </p:txBody>
      </p:sp>
      <p:sp>
        <p:nvSpPr>
          <p:cNvPr id="6" name="Date Placeholder 5">
            <a:extLst>
              <a:ext uri="{FF2B5EF4-FFF2-40B4-BE49-F238E27FC236}">
                <a16:creationId xmlns:a16="http://schemas.microsoft.com/office/drawing/2014/main" id="{77D2E4A3-DB02-0643-B099-E9052890A3A3}"/>
              </a:ext>
            </a:extLst>
          </p:cNvPr>
          <p:cNvSpPr>
            <a:spLocks noGrp="1"/>
          </p:cNvSpPr>
          <p:nvPr>
            <p:ph type="dt" sz="half" idx="10"/>
          </p:nvPr>
        </p:nvSpPr>
        <p:spPr>
          <a:xfrm>
            <a:off x="176063" y="6219256"/>
            <a:ext cx="2743200" cy="365125"/>
          </a:xfrm>
        </p:spPr>
        <p:txBody>
          <a:bodyPr/>
          <a:lstStyle/>
          <a:p>
            <a:pPr algn="ctr">
              <a:defRPr/>
            </a:pPr>
            <a:fld id="{304A3604-5FB6-C24B-BA1D-BB0ABC469B5E}" type="datetime1">
              <a:rPr lang="en-IN" sz="1000" smtClean="0">
                <a:solidFill>
                  <a:srgbClr val="000000">
                    <a:alpha val="70000"/>
                  </a:srgbClr>
                </a:solidFill>
                <a:latin typeface="Gill Sans MT" panose="020B0502020104020203"/>
              </a:rPr>
              <a:t>13/03/23</a:t>
            </a:fld>
            <a:endParaRPr lang="en-IN" sz="1000" dirty="0">
              <a:solidFill>
                <a:srgbClr val="000000">
                  <a:alpha val="70000"/>
                </a:srgbClr>
              </a:solidFill>
              <a:latin typeface="Gill Sans MT" panose="020B0502020104020203"/>
            </a:endParaRPr>
          </a:p>
        </p:txBody>
      </p:sp>
      <p:sp>
        <p:nvSpPr>
          <p:cNvPr id="7" name="Slide Number Placeholder 6">
            <a:extLst>
              <a:ext uri="{FF2B5EF4-FFF2-40B4-BE49-F238E27FC236}">
                <a16:creationId xmlns:a16="http://schemas.microsoft.com/office/drawing/2014/main" id="{83CD6E09-BDD2-E34C-8BEE-17C007AC829D}"/>
              </a:ext>
            </a:extLst>
          </p:cNvPr>
          <p:cNvSpPr>
            <a:spLocks noGrp="1"/>
          </p:cNvSpPr>
          <p:nvPr>
            <p:ph type="sldNum" sz="quarter" idx="12"/>
          </p:nvPr>
        </p:nvSpPr>
        <p:spPr/>
        <p:txBody>
          <a:bodyPr/>
          <a:lstStyle/>
          <a:p>
            <a:pPr algn="ctr">
              <a:defRPr/>
            </a:pPr>
            <a:fld id="{E2D238DB-7230-45D0-89A2-1890D4DEDBDF}" type="slidenum">
              <a:rPr lang="en-IN" sz="1100">
                <a:solidFill>
                  <a:srgbClr val="FFFFFF"/>
                </a:solidFill>
                <a:latin typeface="Gill Sans MT" panose="020B0502020104020203"/>
              </a:rPr>
              <a:pPr algn="ctr">
                <a:defRPr/>
              </a:pPr>
              <a:t>1</a:t>
            </a:fld>
            <a:endParaRPr lang="en-IN" sz="1100">
              <a:solidFill>
                <a:srgbClr val="FFFFFF"/>
              </a:solidFill>
              <a:latin typeface="Gill Sans MT" panose="020B0502020104020203"/>
            </a:endParaRPr>
          </a:p>
        </p:txBody>
      </p:sp>
      <p:sp>
        <p:nvSpPr>
          <p:cNvPr id="4" name="Subtitle 2"/>
          <p:cNvSpPr txBox="1">
            <a:spLocks/>
          </p:cNvSpPr>
          <p:nvPr/>
        </p:nvSpPr>
        <p:spPr>
          <a:xfrm>
            <a:off x="483405" y="2905425"/>
            <a:ext cx="7854696" cy="1752600"/>
          </a:xfrm>
          <a:prstGeom prst="rect">
            <a:avLst/>
          </a:prstGeom>
        </p:spPr>
        <p:txBody>
          <a:bodyPr vert="horz" lIns="0" rIns="18288">
            <a:normAutofit/>
          </a:bodyPr>
          <a:lstStyle>
            <a:lvl1pPr marL="0" marR="45720" indent="0" algn="r" rtl="0" eaLnBrk="1" latinLnBrk="0" hangingPunct="1">
              <a:spcBef>
                <a:spcPct val="20000"/>
              </a:spcBef>
              <a:buClr>
                <a:schemeClr val="accent3"/>
              </a:buClr>
              <a:buSzPct val="95000"/>
              <a:buFont typeface="Wingdings 2"/>
              <a:buNone/>
              <a:defRPr kumimoji="0" sz="2600" kern="1200">
                <a:solidFill>
                  <a:schemeClr val="tx1"/>
                </a:solidFill>
                <a:latin typeface="+mn-lt"/>
                <a:ea typeface="+mn-ea"/>
                <a:cs typeface="+mn-cs"/>
              </a:defRPr>
            </a:lvl1pPr>
            <a:lvl2pPr marL="457200" indent="0" algn="ctr" rtl="0" eaLnBrk="1" latinLnBrk="0" hangingPunct="1">
              <a:spcBef>
                <a:spcPct val="20000"/>
              </a:spcBef>
              <a:buClr>
                <a:schemeClr val="accent1"/>
              </a:buClr>
              <a:buSzPct val="85000"/>
              <a:buFont typeface="Wingdings 2"/>
              <a:buNone/>
              <a:defRPr kumimoji="0" sz="2400" kern="1200">
                <a:solidFill>
                  <a:schemeClr val="tx1"/>
                </a:solidFill>
                <a:latin typeface="+mn-lt"/>
                <a:ea typeface="+mn-ea"/>
                <a:cs typeface="+mn-cs"/>
              </a:defRPr>
            </a:lvl2pPr>
            <a:lvl3pPr marL="914400" indent="0" algn="ctr" rtl="0" eaLnBrk="1" latinLnBrk="0" hangingPunct="1">
              <a:spcBef>
                <a:spcPct val="20000"/>
              </a:spcBef>
              <a:buClr>
                <a:schemeClr val="accent2"/>
              </a:buClr>
              <a:buSzPct val="70000"/>
              <a:buFont typeface="Wingdings 2"/>
              <a:buNone/>
              <a:defRPr kumimoji="0" sz="2100" kern="1200">
                <a:solidFill>
                  <a:schemeClr val="tx1"/>
                </a:solidFill>
                <a:latin typeface="+mn-lt"/>
                <a:ea typeface="+mn-ea"/>
                <a:cs typeface="+mn-cs"/>
              </a:defRPr>
            </a:lvl3pPr>
            <a:lvl4pPr marL="1371600" indent="0" algn="ctr" rtl="0" eaLnBrk="1" latinLnBrk="0" hangingPunct="1">
              <a:spcBef>
                <a:spcPct val="20000"/>
              </a:spcBef>
              <a:buClr>
                <a:schemeClr val="accent3"/>
              </a:buClr>
              <a:buSzPct val="65000"/>
              <a:buFont typeface="Wingdings 2"/>
              <a:buNone/>
              <a:defRPr kumimoji="0" sz="2000" kern="1200">
                <a:solidFill>
                  <a:schemeClr val="tx1"/>
                </a:solidFill>
                <a:latin typeface="+mn-lt"/>
                <a:ea typeface="+mn-ea"/>
                <a:cs typeface="+mn-cs"/>
              </a:defRPr>
            </a:lvl4pPr>
            <a:lvl5pPr marL="1828800" indent="0" algn="ctr" rtl="0" eaLnBrk="1" latinLnBrk="0" hangingPunct="1">
              <a:spcBef>
                <a:spcPct val="20000"/>
              </a:spcBef>
              <a:buClr>
                <a:schemeClr val="accent4"/>
              </a:buClr>
              <a:buSzPct val="65000"/>
              <a:buFont typeface="Wingdings 2"/>
              <a:buNone/>
              <a:defRPr kumimoji="0" sz="2000" kern="1200">
                <a:solidFill>
                  <a:schemeClr val="tx1"/>
                </a:solidFill>
                <a:latin typeface="+mn-lt"/>
                <a:ea typeface="+mn-ea"/>
                <a:cs typeface="+mn-cs"/>
              </a:defRPr>
            </a:lvl5pPr>
            <a:lvl6pPr marL="2286000" indent="0" algn="ctr" rtl="0" eaLnBrk="1" latinLnBrk="0" hangingPunct="1">
              <a:spcBef>
                <a:spcPct val="20000"/>
              </a:spcBef>
              <a:buClr>
                <a:schemeClr val="accent5"/>
              </a:buClr>
              <a:buSzPct val="80000"/>
              <a:buFont typeface="Wingdings 2"/>
              <a:buNone/>
              <a:defRPr kumimoji="0" sz="1800" kern="1200">
                <a:solidFill>
                  <a:schemeClr val="tx1"/>
                </a:solidFill>
                <a:latin typeface="+mn-lt"/>
                <a:ea typeface="+mn-ea"/>
                <a:cs typeface="+mn-cs"/>
              </a:defRPr>
            </a:lvl6pPr>
            <a:lvl7pPr marL="2743200" indent="0" algn="ctr" rtl="0" eaLnBrk="1" latinLnBrk="0" hangingPunct="1">
              <a:spcBef>
                <a:spcPct val="20000"/>
              </a:spcBef>
              <a:buClr>
                <a:schemeClr val="accent6"/>
              </a:buClr>
              <a:buSzPct val="80000"/>
              <a:buFont typeface="Wingdings 2"/>
              <a:buNone/>
              <a:defRPr kumimoji="0" sz="1600" kern="1200" baseline="0">
                <a:solidFill>
                  <a:schemeClr val="tx1"/>
                </a:solidFill>
                <a:latin typeface="+mn-lt"/>
                <a:ea typeface="+mn-ea"/>
                <a:cs typeface="+mn-cs"/>
              </a:defRPr>
            </a:lvl7pPr>
            <a:lvl8pPr marL="3200400" indent="0" algn="ctr" rtl="0" eaLnBrk="1" latinLnBrk="0" hangingPunct="1">
              <a:spcBef>
                <a:spcPct val="20000"/>
              </a:spcBef>
              <a:buClr>
                <a:schemeClr val="tx2"/>
              </a:buClr>
              <a:buNone/>
              <a:defRPr kumimoji="0" sz="1600" kern="1200">
                <a:solidFill>
                  <a:schemeClr val="tx1"/>
                </a:solidFill>
                <a:latin typeface="+mn-lt"/>
                <a:ea typeface="+mn-ea"/>
                <a:cs typeface="+mn-cs"/>
              </a:defRPr>
            </a:lvl8pPr>
            <a:lvl9pPr marL="3657600" indent="0" algn="ctr" rtl="0" eaLnBrk="1" latinLnBrk="0" hangingPunct="1">
              <a:spcBef>
                <a:spcPct val="20000"/>
              </a:spcBef>
              <a:buClr>
                <a:schemeClr val="tx2"/>
              </a:buClr>
              <a:buFontTx/>
              <a:buNone/>
              <a:defRPr kumimoji="0" sz="1400" kern="1200" baseline="0">
                <a:solidFill>
                  <a:schemeClr val="tx1"/>
                </a:solidFill>
                <a:latin typeface="+mn-lt"/>
                <a:ea typeface="+mn-ea"/>
                <a:cs typeface="+mn-cs"/>
              </a:defRPr>
            </a:lvl9pPr>
          </a:lstStyle>
          <a:p>
            <a:pPr algn="l">
              <a:buClr>
                <a:srgbClr val="C96731"/>
              </a:buClr>
              <a:defRPr/>
            </a:pPr>
            <a:r>
              <a:rPr lang="en-US" sz="2800" b="1" dirty="0">
                <a:solidFill>
                  <a:srgbClr val="000000">
                    <a:lumMod val="65000"/>
                    <a:lumOff val="35000"/>
                  </a:srgbClr>
                </a:solidFill>
              </a:rPr>
              <a:t>Feature Extraction</a:t>
            </a:r>
          </a:p>
        </p:txBody>
      </p:sp>
      <p:pic>
        <p:nvPicPr>
          <p:cNvPr id="5" name="Picture 1">
            <a:extLst>
              <a:ext uri="{FF2B5EF4-FFF2-40B4-BE49-F238E27FC236}">
                <a16:creationId xmlns:a16="http://schemas.microsoft.com/office/drawing/2014/main" id="{04D23BAF-DB54-C046-9F10-D252415BD0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11961"/>
            <a:ext cx="1547663" cy="15168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0336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962400" y="914400"/>
            <a:ext cx="3556936" cy="369332"/>
          </a:xfrm>
          <a:prstGeom prst="rect">
            <a:avLst/>
          </a:prstGeom>
        </p:spPr>
        <p:txBody>
          <a:bodyPr wrap="none">
            <a:spAutoFit/>
          </a:bodyPr>
          <a:lstStyle/>
          <a:p>
            <a:r>
              <a:rPr lang="en-IN" b="1" dirty="0"/>
              <a:t>Interval or period analysis features</a:t>
            </a:r>
            <a:r>
              <a:rPr lang="en-IN" dirty="0"/>
              <a:t>.</a:t>
            </a:r>
          </a:p>
        </p:txBody>
      </p:sp>
      <p:graphicFrame>
        <p:nvGraphicFramePr>
          <p:cNvPr id="6" name="Table 5"/>
          <p:cNvGraphicFramePr>
            <a:graphicFrameLocks noGrp="1"/>
          </p:cNvGraphicFramePr>
          <p:nvPr>
            <p:extLst>
              <p:ext uri="{D42A27DB-BD31-4B8C-83A1-F6EECF244321}">
                <p14:modId xmlns:p14="http://schemas.microsoft.com/office/powerpoint/2010/main" val="2217579606"/>
              </p:ext>
            </p:extLst>
          </p:nvPr>
        </p:nvGraphicFramePr>
        <p:xfrm>
          <a:off x="1447800" y="1422333"/>
          <a:ext cx="9057456" cy="4937760"/>
        </p:xfrm>
        <a:graphic>
          <a:graphicData uri="http://schemas.openxmlformats.org/drawingml/2006/table">
            <a:tbl>
              <a:tblPr firstRow="1" bandRow="1">
                <a:tableStyleId>{5C22544A-7EE6-4342-B048-85BDC9FD1C3A}</a:tableStyleId>
              </a:tblPr>
              <a:tblGrid>
                <a:gridCol w="1051312">
                  <a:extLst>
                    <a:ext uri="{9D8B030D-6E8A-4147-A177-3AD203B41FA5}">
                      <a16:colId xmlns:a16="http://schemas.microsoft.com/office/drawing/2014/main" val="20000"/>
                    </a:ext>
                  </a:extLst>
                </a:gridCol>
                <a:gridCol w="2911325">
                  <a:extLst>
                    <a:ext uri="{9D8B030D-6E8A-4147-A177-3AD203B41FA5}">
                      <a16:colId xmlns:a16="http://schemas.microsoft.com/office/drawing/2014/main" val="20001"/>
                    </a:ext>
                  </a:extLst>
                </a:gridCol>
                <a:gridCol w="5094819">
                  <a:extLst>
                    <a:ext uri="{9D8B030D-6E8A-4147-A177-3AD203B41FA5}">
                      <a16:colId xmlns:a16="http://schemas.microsoft.com/office/drawing/2014/main" val="20002"/>
                    </a:ext>
                  </a:extLst>
                </a:gridCol>
              </a:tblGrid>
              <a:tr h="36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360000">
                <a:tc>
                  <a:txBody>
                    <a:bodyPr/>
                    <a:lstStyle/>
                    <a:p>
                      <a:pPr marL="0" indent="0" algn="ctr">
                        <a:buFontTx/>
                        <a:buNone/>
                      </a:pPr>
                      <a:r>
                        <a:rPr lang="en-IN" dirty="0"/>
                        <a:t>8</a:t>
                      </a:r>
                    </a:p>
                  </a:txBody>
                  <a:tcPr/>
                </a:tc>
                <a:tc>
                  <a:txBody>
                    <a:bodyPr/>
                    <a:lstStyle/>
                    <a:p>
                      <a:pPr algn="ctr"/>
                      <a:r>
                        <a:rPr kumimoji="0" lang="en-IN" sz="1800" b="0" i="0" u="none" strike="noStrike" kern="1200" baseline="0" dirty="0">
                          <a:solidFill>
                            <a:schemeClr val="dk1"/>
                          </a:solidFill>
                          <a:latin typeface="+mn-lt"/>
                          <a:ea typeface="+mn-ea"/>
                          <a:cs typeface="+mn-cs"/>
                        </a:rPr>
                        <a:t>LINE LENGTH</a:t>
                      </a:r>
                      <a:endParaRPr lang="en-IN" dirty="0"/>
                    </a:p>
                  </a:txBody>
                  <a:tcPr/>
                </a:tc>
                <a:tc>
                  <a:txBody>
                    <a:bodyPr/>
                    <a:lstStyle/>
                    <a:p>
                      <a:r>
                        <a:rPr kumimoji="0" lang="en-IN" sz="1800" b="0" i="0" u="none" strike="noStrike" kern="1200" baseline="0" dirty="0">
                          <a:solidFill>
                            <a:schemeClr val="dk1"/>
                          </a:solidFill>
                          <a:latin typeface="+mn-lt"/>
                          <a:ea typeface="+mn-ea"/>
                          <a:cs typeface="+mn-cs"/>
                        </a:rPr>
                        <a:t>Line length</a:t>
                      </a:r>
                      <a:endParaRPr lang="en-IN" dirty="0"/>
                    </a:p>
                  </a:txBody>
                  <a:tcPr/>
                </a:tc>
                <a:extLst>
                  <a:ext uri="{0D108BD9-81ED-4DB2-BD59-A6C34878D82A}">
                    <a16:rowId xmlns:a16="http://schemas.microsoft.com/office/drawing/2014/main" val="10001"/>
                  </a:ext>
                </a:extLst>
              </a:tr>
              <a:tr h="360000">
                <a:tc>
                  <a:txBody>
                    <a:bodyPr/>
                    <a:lstStyle/>
                    <a:p>
                      <a:pPr marL="0" indent="0" algn="ctr">
                        <a:buFontTx/>
                        <a:buNone/>
                      </a:pPr>
                      <a:r>
                        <a:rPr lang="en-IN" dirty="0"/>
                        <a:t>9</a:t>
                      </a:r>
                    </a:p>
                  </a:txBody>
                  <a:tcPr/>
                </a:tc>
                <a:tc>
                  <a:txBody>
                    <a:bodyPr/>
                    <a:lstStyle/>
                    <a:p>
                      <a:pPr algn="ctr"/>
                      <a:r>
                        <a:rPr kumimoji="0" lang="en-IN" sz="1800" b="0" i="0" u="none" strike="noStrike" kern="1200" baseline="0" dirty="0">
                          <a:solidFill>
                            <a:schemeClr val="dk1"/>
                          </a:solidFill>
                          <a:latin typeface="+mn-lt"/>
                          <a:ea typeface="+mn-ea"/>
                          <a:cs typeface="+mn-cs"/>
                        </a:rPr>
                        <a:t>MEAN VV AMPL</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of vertex-to-vertex amplitudes</a:t>
                      </a:r>
                      <a:endParaRPr lang="en-IN" dirty="0"/>
                    </a:p>
                  </a:txBody>
                  <a:tcPr/>
                </a:tc>
                <a:extLst>
                  <a:ext uri="{0D108BD9-81ED-4DB2-BD59-A6C34878D82A}">
                    <a16:rowId xmlns:a16="http://schemas.microsoft.com/office/drawing/2014/main" val="10002"/>
                  </a:ext>
                </a:extLst>
              </a:tr>
              <a:tr h="360000">
                <a:tc>
                  <a:txBody>
                    <a:bodyPr/>
                    <a:lstStyle/>
                    <a:p>
                      <a:pPr marL="0" indent="0" algn="ctr">
                        <a:buFontTx/>
                        <a:buNone/>
                      </a:pPr>
                      <a:r>
                        <a:rPr lang="en-IN" dirty="0"/>
                        <a:t>10</a:t>
                      </a:r>
                    </a:p>
                  </a:txBody>
                  <a:tcPr/>
                </a:tc>
                <a:tc>
                  <a:txBody>
                    <a:bodyPr/>
                    <a:lstStyle/>
                    <a:p>
                      <a:pPr algn="ctr"/>
                      <a:r>
                        <a:rPr kumimoji="0" lang="en-IN" sz="1800" b="0" i="0" u="none" strike="noStrike" kern="1200" baseline="0" dirty="0">
                          <a:solidFill>
                            <a:schemeClr val="dk1"/>
                          </a:solidFill>
                          <a:latin typeface="+mn-lt"/>
                          <a:ea typeface="+mn-ea"/>
                          <a:cs typeface="+mn-cs"/>
                        </a:rPr>
                        <a:t>VAR VV AMPL</a:t>
                      </a:r>
                      <a:endParaRPr lang="en-IN" dirty="0"/>
                    </a:p>
                  </a:txBody>
                  <a:tcPr/>
                </a:tc>
                <a:tc>
                  <a:txBody>
                    <a:bodyPr/>
                    <a:lstStyle/>
                    <a:p>
                      <a:r>
                        <a:rPr kumimoji="0" lang="en-IN" sz="1800" b="0" i="0" u="none" strike="noStrike" kern="1200" baseline="0" dirty="0">
                          <a:solidFill>
                            <a:schemeClr val="dk1"/>
                          </a:solidFill>
                          <a:latin typeface="+mn-lt"/>
                          <a:ea typeface="+mn-ea"/>
                          <a:cs typeface="+mn-cs"/>
                        </a:rPr>
                        <a:t>Variance of vertex-to-vertex amplitudes</a:t>
                      </a:r>
                      <a:endParaRPr lang="en-IN" dirty="0"/>
                    </a:p>
                  </a:txBody>
                  <a:tcPr/>
                </a:tc>
                <a:extLst>
                  <a:ext uri="{0D108BD9-81ED-4DB2-BD59-A6C34878D82A}">
                    <a16:rowId xmlns:a16="http://schemas.microsoft.com/office/drawing/2014/main" val="10003"/>
                  </a:ext>
                </a:extLst>
              </a:tr>
              <a:tr h="360000">
                <a:tc>
                  <a:txBody>
                    <a:bodyPr/>
                    <a:lstStyle/>
                    <a:p>
                      <a:pPr marL="0" indent="0" algn="ctr">
                        <a:buFontTx/>
                        <a:buNone/>
                      </a:pPr>
                      <a:r>
                        <a:rPr lang="en-IN" dirty="0"/>
                        <a:t>11</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MEAN VV TIME</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of vertex-to-vertex times</a:t>
                      </a:r>
                      <a:endParaRPr lang="en-IN" dirty="0"/>
                    </a:p>
                  </a:txBody>
                  <a:tcPr/>
                </a:tc>
                <a:extLst>
                  <a:ext uri="{0D108BD9-81ED-4DB2-BD59-A6C34878D82A}">
                    <a16:rowId xmlns:a16="http://schemas.microsoft.com/office/drawing/2014/main" val="10004"/>
                  </a:ext>
                </a:extLst>
              </a:tr>
              <a:tr h="360000">
                <a:tc>
                  <a:txBody>
                    <a:bodyPr/>
                    <a:lstStyle/>
                    <a:p>
                      <a:pPr marL="0" indent="0" algn="ctr">
                        <a:buFontTx/>
                        <a:buNone/>
                      </a:pPr>
                      <a:r>
                        <a:rPr lang="en-IN" dirty="0"/>
                        <a:t>12</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VAR VV TIME</a:t>
                      </a:r>
                      <a:endParaRPr lang="en-IN" dirty="0"/>
                    </a:p>
                  </a:txBody>
                  <a:tcPr/>
                </a:tc>
                <a:tc>
                  <a:txBody>
                    <a:bodyPr/>
                    <a:lstStyle/>
                    <a:p>
                      <a:r>
                        <a:rPr kumimoji="0" lang="en-IN" sz="1800" b="0" i="0" u="none" strike="noStrike" kern="1200" baseline="0" dirty="0">
                          <a:solidFill>
                            <a:schemeClr val="dk1"/>
                          </a:solidFill>
                          <a:latin typeface="+mn-lt"/>
                          <a:ea typeface="+mn-ea"/>
                          <a:cs typeface="+mn-cs"/>
                        </a:rPr>
                        <a:t>Variance of vertex-to-vertex times</a:t>
                      </a:r>
                      <a:endParaRPr lang="en-IN" dirty="0"/>
                    </a:p>
                  </a:txBody>
                  <a:tcPr/>
                </a:tc>
                <a:extLst>
                  <a:ext uri="{0D108BD9-81ED-4DB2-BD59-A6C34878D82A}">
                    <a16:rowId xmlns:a16="http://schemas.microsoft.com/office/drawing/2014/main" val="10005"/>
                  </a:ext>
                </a:extLst>
              </a:tr>
              <a:tr h="360000">
                <a:tc>
                  <a:txBody>
                    <a:bodyPr/>
                    <a:lstStyle/>
                    <a:p>
                      <a:pPr marL="0" indent="0" algn="ctr">
                        <a:buFontTx/>
                        <a:buNone/>
                      </a:pPr>
                      <a:r>
                        <a:rPr lang="en-IN" dirty="0"/>
                        <a:t>13</a:t>
                      </a:r>
                    </a:p>
                  </a:txBody>
                  <a:tcPr/>
                </a:tc>
                <a:tc>
                  <a:txBody>
                    <a:bodyPr/>
                    <a:lstStyle/>
                    <a:p>
                      <a:pPr algn="ctr"/>
                      <a:r>
                        <a:rPr kumimoji="0" lang="en-IN" sz="1800" b="0" i="0" u="none" strike="noStrike" kern="1200" baseline="0" dirty="0">
                          <a:solidFill>
                            <a:schemeClr val="dk1"/>
                          </a:solidFill>
                          <a:latin typeface="+mn-lt"/>
                          <a:ea typeface="+mn-ea"/>
                          <a:cs typeface="+mn-cs"/>
                        </a:rPr>
                        <a:t>MEAN VV SLOPE</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of vertex-to-vertex slope</a:t>
                      </a:r>
                      <a:endParaRPr lang="en-IN" dirty="0"/>
                    </a:p>
                  </a:txBody>
                  <a:tcPr/>
                </a:tc>
                <a:extLst>
                  <a:ext uri="{0D108BD9-81ED-4DB2-BD59-A6C34878D82A}">
                    <a16:rowId xmlns:a16="http://schemas.microsoft.com/office/drawing/2014/main" val="10006"/>
                  </a:ext>
                </a:extLst>
              </a:tr>
              <a:tr h="360000">
                <a:tc>
                  <a:txBody>
                    <a:bodyPr/>
                    <a:lstStyle/>
                    <a:p>
                      <a:pPr marL="0" indent="0" algn="ctr">
                        <a:buFontTx/>
                        <a:buNone/>
                      </a:pPr>
                      <a:r>
                        <a:rPr lang="en-IN" dirty="0"/>
                        <a:t>14</a:t>
                      </a:r>
                    </a:p>
                  </a:txBody>
                  <a:tcPr/>
                </a:tc>
                <a:tc>
                  <a:txBody>
                    <a:bodyPr/>
                    <a:lstStyle/>
                    <a:p>
                      <a:pPr algn="ctr"/>
                      <a:r>
                        <a:rPr kumimoji="0" lang="en-IN" sz="1800" b="0" i="0" u="none" strike="noStrike" kern="1200" baseline="0" dirty="0">
                          <a:solidFill>
                            <a:schemeClr val="dk1"/>
                          </a:solidFill>
                          <a:latin typeface="+mn-lt"/>
                          <a:ea typeface="+mn-ea"/>
                          <a:cs typeface="+mn-cs"/>
                        </a:rPr>
                        <a:t>VAR VV SLOPE</a:t>
                      </a:r>
                      <a:endParaRPr lang="en-IN" dirty="0"/>
                    </a:p>
                  </a:txBody>
                  <a:tcPr/>
                </a:tc>
                <a:tc>
                  <a:txBody>
                    <a:bodyPr/>
                    <a:lstStyle/>
                    <a:p>
                      <a:r>
                        <a:rPr kumimoji="0" lang="en-IN" sz="1800" b="0" i="0" u="none" strike="noStrike" kern="1200" baseline="0" dirty="0">
                          <a:solidFill>
                            <a:schemeClr val="dk1"/>
                          </a:solidFill>
                          <a:latin typeface="+mn-lt"/>
                          <a:ea typeface="+mn-ea"/>
                          <a:cs typeface="+mn-cs"/>
                        </a:rPr>
                        <a:t>Variance of vertex-to-vertex slope</a:t>
                      </a:r>
                      <a:endParaRPr lang="en-IN" dirty="0"/>
                    </a:p>
                  </a:txBody>
                  <a:tcPr/>
                </a:tc>
                <a:extLst>
                  <a:ext uri="{0D108BD9-81ED-4DB2-BD59-A6C34878D82A}">
                    <a16:rowId xmlns:a16="http://schemas.microsoft.com/office/drawing/2014/main" val="10007"/>
                  </a:ext>
                </a:extLst>
              </a:tr>
              <a:tr h="360000">
                <a:tc>
                  <a:txBody>
                    <a:bodyPr/>
                    <a:lstStyle/>
                    <a:p>
                      <a:pPr marL="0" indent="0" algn="ctr">
                        <a:buFontTx/>
                        <a:buNone/>
                      </a:pPr>
                      <a:r>
                        <a:rPr lang="en-IN" dirty="0"/>
                        <a:t>15</a:t>
                      </a:r>
                    </a:p>
                  </a:txBody>
                  <a:tcPr/>
                </a:tc>
                <a:tc>
                  <a:txBody>
                    <a:bodyPr/>
                    <a:lstStyle/>
                    <a:p>
                      <a:pPr algn="ctr"/>
                      <a:r>
                        <a:rPr lang="en-IN" dirty="0"/>
                        <a:t>ZERO</a:t>
                      </a:r>
                      <a:r>
                        <a:rPr lang="en-IN" baseline="0" dirty="0"/>
                        <a:t> CROSSING</a:t>
                      </a:r>
                      <a:endParaRPr lang="en-IN" dirty="0"/>
                    </a:p>
                  </a:txBody>
                  <a:tcPr/>
                </a:tc>
                <a:tc>
                  <a:txBody>
                    <a:bodyPr/>
                    <a:lstStyle/>
                    <a:p>
                      <a:r>
                        <a:rPr kumimoji="0" lang="en-IN" sz="1800" b="0" i="0" u="none" strike="noStrike" kern="1200" baseline="0" dirty="0">
                          <a:solidFill>
                            <a:schemeClr val="dk1"/>
                          </a:solidFill>
                          <a:latin typeface="+mn-lt"/>
                          <a:ea typeface="+mn-ea"/>
                          <a:cs typeface="+mn-cs"/>
                        </a:rPr>
                        <a:t>Number of zero crossings in a signal</a:t>
                      </a:r>
                      <a:endParaRPr lang="en-IN" dirty="0"/>
                    </a:p>
                  </a:txBody>
                  <a:tcPr/>
                </a:tc>
                <a:extLst>
                  <a:ext uri="{0D108BD9-81ED-4DB2-BD59-A6C34878D82A}">
                    <a16:rowId xmlns:a16="http://schemas.microsoft.com/office/drawing/2014/main" val="10008"/>
                  </a:ext>
                </a:extLst>
              </a:tr>
              <a:tr h="360000">
                <a:tc>
                  <a:txBody>
                    <a:bodyPr/>
                    <a:lstStyle/>
                    <a:p>
                      <a:pPr marL="0" indent="0" algn="ctr">
                        <a:buFontTx/>
                        <a:buNone/>
                      </a:pPr>
                      <a:r>
                        <a:rPr lang="en-IN" dirty="0"/>
                        <a:t>16</a:t>
                      </a:r>
                    </a:p>
                  </a:txBody>
                  <a:tcPr/>
                </a:tc>
                <a:tc>
                  <a:txBody>
                    <a:bodyPr/>
                    <a:lstStyle/>
                    <a:p>
                      <a:pPr algn="ctr"/>
                      <a:r>
                        <a:rPr lang="en-IN" dirty="0"/>
                        <a:t>MIN MAX NUMBER</a:t>
                      </a:r>
                    </a:p>
                  </a:txBody>
                  <a:tcPr/>
                </a:tc>
                <a:tc>
                  <a:txBody>
                    <a:bodyPr/>
                    <a:lstStyle/>
                    <a:p>
                      <a:r>
                        <a:rPr kumimoji="0" lang="en-IN" sz="1800" b="0" i="0" u="none" strike="noStrike" kern="1200" baseline="0" dirty="0">
                          <a:solidFill>
                            <a:schemeClr val="dk1"/>
                          </a:solidFill>
                          <a:latin typeface="+mn-lt"/>
                          <a:ea typeface="+mn-ea"/>
                          <a:cs typeface="+mn-cs"/>
                        </a:rPr>
                        <a:t>Number of local minima and maxima</a:t>
                      </a:r>
                      <a:endParaRPr lang="en-IN" dirty="0"/>
                    </a:p>
                  </a:txBody>
                  <a:tcPr/>
                </a:tc>
                <a:extLst>
                  <a:ext uri="{0D108BD9-81ED-4DB2-BD59-A6C34878D82A}">
                    <a16:rowId xmlns:a16="http://schemas.microsoft.com/office/drawing/2014/main" val="10009"/>
                  </a:ext>
                </a:extLst>
              </a:tr>
              <a:tr h="360000">
                <a:tc>
                  <a:txBody>
                    <a:bodyPr/>
                    <a:lstStyle/>
                    <a:p>
                      <a:pPr marL="0" indent="0" algn="ctr">
                        <a:buFontTx/>
                        <a:buNone/>
                      </a:pPr>
                      <a:r>
                        <a:rPr lang="en-IN" dirty="0"/>
                        <a:t>17</a:t>
                      </a:r>
                    </a:p>
                  </a:txBody>
                  <a:tcPr/>
                </a:tc>
                <a:tc>
                  <a:txBody>
                    <a:bodyPr/>
                    <a:lstStyle/>
                    <a:p>
                      <a:pPr algn="ctr"/>
                      <a:r>
                        <a:rPr lang="en-IN" dirty="0"/>
                        <a:t>COEFF OF</a:t>
                      </a:r>
                      <a:r>
                        <a:rPr lang="en-IN" baseline="0" dirty="0"/>
                        <a:t> VARIATION</a:t>
                      </a:r>
                      <a:endParaRPr lang="en-IN" dirty="0"/>
                    </a:p>
                  </a:txBody>
                  <a:tcPr/>
                </a:tc>
                <a:tc>
                  <a:txBody>
                    <a:bodyPr/>
                    <a:lstStyle/>
                    <a:p>
                      <a:r>
                        <a:rPr kumimoji="0" lang="en-IN" sz="1800" b="0" i="0" u="none" strike="noStrike" kern="1200" baseline="0" dirty="0">
                          <a:solidFill>
                            <a:schemeClr val="dk1"/>
                          </a:solidFill>
                          <a:latin typeface="+mn-lt"/>
                          <a:ea typeface="+mn-ea"/>
                          <a:cs typeface="+mn-cs"/>
                        </a:rPr>
                        <a:t>a statistical measure of the deviation of a variable from its mean, standard deviation divided by mean</a:t>
                      </a:r>
                      <a:endParaRPr lang="en-IN" dirty="0"/>
                    </a:p>
                  </a:txBody>
                  <a:tcPr/>
                </a:tc>
                <a:extLst>
                  <a:ext uri="{0D108BD9-81ED-4DB2-BD59-A6C34878D82A}">
                    <a16:rowId xmlns:a16="http://schemas.microsoft.com/office/drawing/2014/main" val="10010"/>
                  </a:ext>
                </a:extLst>
              </a:tr>
              <a:tr h="360000">
                <a:tc>
                  <a:txBody>
                    <a:bodyPr/>
                    <a:lstStyle/>
                    <a:p>
                      <a:pPr marL="0" indent="0" algn="ctr">
                        <a:buFontTx/>
                        <a:buNone/>
                      </a:pPr>
                      <a:r>
                        <a:rPr lang="en-IN" dirty="0"/>
                        <a:t>18</a:t>
                      </a:r>
                    </a:p>
                  </a:txBody>
                  <a:tcPr/>
                </a:tc>
                <a:tc>
                  <a:txBody>
                    <a:bodyPr/>
                    <a:lstStyle/>
                    <a:p>
                      <a:pPr algn="ctr"/>
                      <a:r>
                        <a:rPr lang="en-IN" dirty="0"/>
                        <a:t>AMPL RANGE</a:t>
                      </a:r>
                    </a:p>
                  </a:txBody>
                  <a:tcPr/>
                </a:tc>
                <a:tc>
                  <a:txBody>
                    <a:bodyPr/>
                    <a:lstStyle/>
                    <a:p>
                      <a:r>
                        <a:rPr kumimoji="0" lang="en-IN" sz="1800" b="0" i="0" u="none" strike="noStrike" kern="1200" baseline="0" dirty="0">
                          <a:solidFill>
                            <a:schemeClr val="dk1"/>
                          </a:solidFill>
                          <a:latin typeface="+mn-lt"/>
                          <a:ea typeface="+mn-ea"/>
                          <a:cs typeface="+mn-cs"/>
                        </a:rPr>
                        <a:t>The difference between the maximum</a:t>
                      </a:r>
                    </a:p>
                    <a:p>
                      <a:r>
                        <a:rPr kumimoji="0" lang="en-IN" sz="1800" b="0" i="0" u="none" strike="noStrike" kern="1200" baseline="0" dirty="0">
                          <a:solidFill>
                            <a:schemeClr val="dk1"/>
                          </a:solidFill>
                          <a:latin typeface="+mn-lt"/>
                          <a:ea typeface="+mn-ea"/>
                          <a:cs typeface="+mn-cs"/>
                        </a:rPr>
                        <a:t>positive and maximum negative  Amplitude values</a:t>
                      </a:r>
                      <a:endParaRPr lang="en-IN" dirty="0"/>
                    </a:p>
                  </a:txBody>
                  <a:tcPr/>
                </a:tc>
                <a:extLst>
                  <a:ext uri="{0D108BD9-81ED-4DB2-BD59-A6C34878D82A}">
                    <a16:rowId xmlns:a16="http://schemas.microsoft.com/office/drawing/2014/main" val="10011"/>
                  </a:ext>
                </a:extLst>
              </a:tr>
            </a:tbl>
          </a:graphicData>
        </a:graphic>
      </p:graphicFrame>
      <p:sp>
        <p:nvSpPr>
          <p:cNvPr id="7" name="Title 1">
            <a:extLst>
              <a:ext uri="{FF2B5EF4-FFF2-40B4-BE49-F238E27FC236}">
                <a16:creationId xmlns:a16="http://schemas.microsoft.com/office/drawing/2014/main" id="{35BE2E3B-DE27-024C-A480-6942981BBA6B}"/>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
        <p:nvSpPr>
          <p:cNvPr id="2" name="Date Placeholder 1">
            <a:extLst>
              <a:ext uri="{FF2B5EF4-FFF2-40B4-BE49-F238E27FC236}">
                <a16:creationId xmlns:a16="http://schemas.microsoft.com/office/drawing/2014/main" id="{561BB2F0-A005-10A7-2E84-4E901DA23A3A}"/>
              </a:ext>
            </a:extLst>
          </p:cNvPr>
          <p:cNvSpPr>
            <a:spLocks noGrp="1"/>
          </p:cNvSpPr>
          <p:nvPr>
            <p:ph type="dt" sz="half" idx="10"/>
          </p:nvPr>
        </p:nvSpPr>
        <p:spPr/>
        <p:txBody>
          <a:bodyPr/>
          <a:lstStyle/>
          <a:p>
            <a:fld id="{7725AA28-31FF-7D4F-8146-998D1C7DD968}" type="datetime1">
              <a:rPr lang="en-IN" smtClean="0">
                <a:solidFill>
                  <a:prstClr val="black">
                    <a:tint val="75000"/>
                  </a:prstClr>
                </a:solidFill>
              </a:rPr>
              <a:t>13/03/23</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61EC4749-8CDC-2FB1-906E-1D54E6889DE0}"/>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10</a:t>
            </a:fld>
            <a:endParaRPr lang="en-US">
              <a:solidFill>
                <a:prstClr val="black">
                  <a:tint val="75000"/>
                </a:prstClr>
              </a:solidFill>
            </a:endParaRPr>
          </a:p>
        </p:txBody>
      </p:sp>
    </p:spTree>
    <p:extLst>
      <p:ext uri="{BB962C8B-B14F-4D97-AF65-F5344CB8AC3E}">
        <p14:creationId xmlns:p14="http://schemas.microsoft.com/office/powerpoint/2010/main" val="23207346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83632" y="1062028"/>
            <a:ext cx="6696744" cy="369332"/>
          </a:xfrm>
          <a:prstGeom prst="rect">
            <a:avLst/>
          </a:prstGeom>
        </p:spPr>
        <p:txBody>
          <a:bodyPr wrap="square">
            <a:spAutoFit/>
          </a:bodyPr>
          <a:lstStyle/>
          <a:p>
            <a:r>
              <a:rPr lang="en-IN" b="1" dirty="0"/>
              <a:t>Features derived from the first and second derivative.</a:t>
            </a:r>
            <a:endParaRPr lang="en-IN" dirty="0"/>
          </a:p>
        </p:txBody>
      </p:sp>
      <p:graphicFrame>
        <p:nvGraphicFramePr>
          <p:cNvPr id="6" name="Table 5"/>
          <p:cNvGraphicFramePr>
            <a:graphicFrameLocks noGrp="1"/>
          </p:cNvGraphicFramePr>
          <p:nvPr>
            <p:extLst>
              <p:ext uri="{D42A27DB-BD31-4B8C-83A1-F6EECF244321}">
                <p14:modId xmlns:p14="http://schemas.microsoft.com/office/powerpoint/2010/main" val="1284103559"/>
              </p:ext>
            </p:extLst>
          </p:nvPr>
        </p:nvGraphicFramePr>
        <p:xfrm>
          <a:off x="2438400" y="1524000"/>
          <a:ext cx="6840760" cy="3100320"/>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160240">
                  <a:extLst>
                    <a:ext uri="{9D8B030D-6E8A-4147-A177-3AD203B41FA5}">
                      <a16:colId xmlns:a16="http://schemas.microsoft.com/office/drawing/2014/main" val="20001"/>
                    </a:ext>
                  </a:extLst>
                </a:gridCol>
                <a:gridCol w="3672408">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19</a:t>
                      </a:r>
                    </a:p>
                  </a:txBody>
                  <a:tcPr/>
                </a:tc>
                <a:tc>
                  <a:txBody>
                    <a:bodyPr/>
                    <a:lstStyle/>
                    <a:p>
                      <a:pPr algn="ctr"/>
                      <a:r>
                        <a:rPr kumimoji="0" lang="en-IN" sz="1800" b="0" i="0" u="none" strike="noStrike" kern="1200" baseline="0" dirty="0">
                          <a:solidFill>
                            <a:schemeClr val="dk1"/>
                          </a:solidFill>
                          <a:latin typeface="+mn-lt"/>
                          <a:ea typeface="+mn-ea"/>
                          <a:cs typeface="+mn-cs"/>
                        </a:rPr>
                        <a:t>1</a:t>
                      </a:r>
                      <a:r>
                        <a:rPr kumimoji="0" lang="en-IN" sz="1800" b="0" i="0" u="none" strike="noStrike" kern="1200" baseline="30000" dirty="0">
                          <a:solidFill>
                            <a:schemeClr val="dk1"/>
                          </a:solidFill>
                          <a:latin typeface="+mn-lt"/>
                          <a:ea typeface="+mn-ea"/>
                          <a:cs typeface="+mn-cs"/>
                        </a:rPr>
                        <a:t>st</a:t>
                      </a:r>
                      <a:r>
                        <a:rPr kumimoji="0" lang="en-IN" sz="1800" b="0" i="0" u="none" strike="noStrike" kern="1200" baseline="0" dirty="0">
                          <a:solidFill>
                            <a:schemeClr val="dk1"/>
                          </a:solidFill>
                          <a:latin typeface="+mn-lt"/>
                          <a:ea typeface="+mn-ea"/>
                          <a:cs typeface="+mn-cs"/>
                        </a:rPr>
                        <a:t> </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MEAN</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 of the first derivative of the signal</a:t>
                      </a:r>
                      <a:endParaRPr lang="en-IN" dirty="0"/>
                    </a:p>
                  </a:txBody>
                  <a:tcPr/>
                </a:tc>
                <a:extLst>
                  <a:ext uri="{0D108BD9-81ED-4DB2-BD59-A6C34878D82A}">
                    <a16:rowId xmlns:a16="http://schemas.microsoft.com/office/drawing/2014/main" val="10001"/>
                  </a:ext>
                </a:extLst>
              </a:tr>
              <a:tr h="540000">
                <a:tc>
                  <a:txBody>
                    <a:bodyPr/>
                    <a:lstStyle/>
                    <a:p>
                      <a:pPr algn="ctr"/>
                      <a:r>
                        <a:rPr lang="en-IN" dirty="0"/>
                        <a:t>20</a:t>
                      </a:r>
                    </a:p>
                  </a:txBody>
                  <a:tcPr/>
                </a:tc>
                <a:tc>
                  <a:txBody>
                    <a:bodyPr/>
                    <a:lstStyle/>
                    <a:p>
                      <a:pPr algn="ctr"/>
                      <a:r>
                        <a:rPr kumimoji="0" lang="en-IN" sz="1800" b="0" i="0" u="none" strike="noStrike" kern="1200" baseline="0" dirty="0">
                          <a:solidFill>
                            <a:schemeClr val="dk1"/>
                          </a:solidFill>
                          <a:latin typeface="+mn-lt"/>
                          <a:ea typeface="+mn-ea"/>
                          <a:cs typeface="+mn-cs"/>
                        </a:rPr>
                        <a:t>1</a:t>
                      </a:r>
                      <a:r>
                        <a:rPr kumimoji="0" lang="en-IN" sz="1800" b="0" i="1" u="none" strike="noStrike" kern="1200" baseline="30000" dirty="0">
                          <a:solidFill>
                            <a:schemeClr val="dk1"/>
                          </a:solidFill>
                          <a:latin typeface="+mn-lt"/>
                          <a:ea typeface="+mn-ea"/>
                          <a:cs typeface="+mn-cs"/>
                        </a:rPr>
                        <a:t>st</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MAX</a:t>
                      </a:r>
                      <a:endParaRPr lang="en-IN" dirty="0"/>
                    </a:p>
                  </a:txBody>
                  <a:tcPr/>
                </a:tc>
                <a:tc>
                  <a:txBody>
                    <a:bodyPr/>
                    <a:lstStyle/>
                    <a:p>
                      <a:r>
                        <a:rPr kumimoji="0" lang="en-IN" sz="1800" b="0" i="0" u="none" strike="noStrike" kern="1200" baseline="0" dirty="0">
                          <a:solidFill>
                            <a:schemeClr val="dk1"/>
                          </a:solidFill>
                          <a:latin typeface="+mn-lt"/>
                          <a:ea typeface="+mn-ea"/>
                          <a:cs typeface="+mn-cs"/>
                        </a:rPr>
                        <a:t>Maximum value of the first derivative of the signal</a:t>
                      </a:r>
                      <a:endParaRPr lang="en-IN" dirty="0"/>
                    </a:p>
                  </a:txBody>
                  <a:tcPr/>
                </a:tc>
                <a:extLst>
                  <a:ext uri="{0D108BD9-81ED-4DB2-BD59-A6C34878D82A}">
                    <a16:rowId xmlns:a16="http://schemas.microsoft.com/office/drawing/2014/main" val="10002"/>
                  </a:ext>
                </a:extLst>
              </a:tr>
              <a:tr h="540000">
                <a:tc>
                  <a:txBody>
                    <a:bodyPr/>
                    <a:lstStyle/>
                    <a:p>
                      <a:pPr algn="ctr"/>
                      <a:r>
                        <a:rPr lang="en-IN" dirty="0"/>
                        <a:t>21</a:t>
                      </a:r>
                    </a:p>
                  </a:txBody>
                  <a:tcPr/>
                </a:tc>
                <a:tc>
                  <a:txBody>
                    <a:bodyPr/>
                    <a:lstStyle/>
                    <a:p>
                      <a:pPr algn="ctr"/>
                      <a:r>
                        <a:rPr lang="en-IN" dirty="0"/>
                        <a:t>2</a:t>
                      </a:r>
                      <a:r>
                        <a:rPr lang="en-IN" baseline="30000" dirty="0"/>
                        <a:t>nd</a:t>
                      </a:r>
                      <a:r>
                        <a:rPr lang="en-IN" dirty="0"/>
                        <a:t> DIFF MEAN</a:t>
                      </a:r>
                    </a:p>
                  </a:txBody>
                  <a:tcPr/>
                </a:tc>
                <a:tc>
                  <a:txBody>
                    <a:bodyPr/>
                    <a:lstStyle/>
                    <a:p>
                      <a:r>
                        <a:rPr kumimoji="0" lang="en-IN" sz="1800" b="0" i="0" u="none" strike="noStrike" kern="1200" baseline="0" dirty="0">
                          <a:solidFill>
                            <a:schemeClr val="dk1"/>
                          </a:solidFill>
                          <a:latin typeface="+mn-lt"/>
                          <a:ea typeface="+mn-ea"/>
                          <a:cs typeface="+mn-cs"/>
                        </a:rPr>
                        <a:t>Mean value of the second derivative of the signal</a:t>
                      </a:r>
                      <a:endParaRPr lang="en-IN" dirty="0"/>
                    </a:p>
                  </a:txBody>
                  <a:tcPr/>
                </a:tc>
                <a:extLst>
                  <a:ext uri="{0D108BD9-81ED-4DB2-BD59-A6C34878D82A}">
                    <a16:rowId xmlns:a16="http://schemas.microsoft.com/office/drawing/2014/main" val="10003"/>
                  </a:ext>
                </a:extLst>
              </a:tr>
              <a:tr h="540000">
                <a:tc>
                  <a:txBody>
                    <a:bodyPr/>
                    <a:lstStyle/>
                    <a:p>
                      <a:pPr algn="ctr"/>
                      <a:r>
                        <a:rPr lang="en-IN" dirty="0"/>
                        <a:t>22</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a:t>2</a:t>
                      </a:r>
                      <a:r>
                        <a:rPr lang="en-IN" baseline="30000" dirty="0"/>
                        <a:t>nd</a:t>
                      </a:r>
                      <a:r>
                        <a:rPr lang="en-IN" dirty="0"/>
                        <a:t> DIFF MAX</a:t>
                      </a:r>
                    </a:p>
                  </a:txBody>
                  <a:tcPr/>
                </a:tc>
                <a:tc>
                  <a:txBody>
                    <a:bodyPr/>
                    <a:lstStyle/>
                    <a:p>
                      <a:r>
                        <a:rPr kumimoji="0" lang="en-IN" sz="1800" b="0" i="0" u="none" strike="noStrike" kern="1200" baseline="0" dirty="0">
                          <a:solidFill>
                            <a:schemeClr val="dk1"/>
                          </a:solidFill>
                          <a:latin typeface="+mn-lt"/>
                          <a:ea typeface="+mn-ea"/>
                          <a:cs typeface="+mn-cs"/>
                        </a:rPr>
                        <a:t>Maximum value of the second derivative of the signal</a:t>
                      </a:r>
                      <a:endParaRPr lang="en-IN" dirty="0"/>
                    </a:p>
                  </a:txBody>
                  <a:tcPr/>
                </a:tc>
                <a:extLst>
                  <a:ext uri="{0D108BD9-81ED-4DB2-BD59-A6C34878D82A}">
                    <a16:rowId xmlns:a16="http://schemas.microsoft.com/office/drawing/2014/main" val="10004"/>
                  </a:ext>
                </a:extLst>
              </a:tr>
            </a:tbl>
          </a:graphicData>
        </a:graphic>
      </p:graphicFrame>
      <p:sp>
        <p:nvSpPr>
          <p:cNvPr id="7" name="Title 1">
            <a:extLst>
              <a:ext uri="{FF2B5EF4-FFF2-40B4-BE49-F238E27FC236}">
                <a16:creationId xmlns:a16="http://schemas.microsoft.com/office/drawing/2014/main" id="{1F028B16-ABDF-1F41-A4B4-49DDB57F3C8E}"/>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
        <p:nvSpPr>
          <p:cNvPr id="2" name="Date Placeholder 1">
            <a:extLst>
              <a:ext uri="{FF2B5EF4-FFF2-40B4-BE49-F238E27FC236}">
                <a16:creationId xmlns:a16="http://schemas.microsoft.com/office/drawing/2014/main" id="{67E88EFE-82B0-A19E-1E9D-97C2A52E1281}"/>
              </a:ext>
            </a:extLst>
          </p:cNvPr>
          <p:cNvSpPr>
            <a:spLocks noGrp="1"/>
          </p:cNvSpPr>
          <p:nvPr>
            <p:ph type="dt" sz="half" idx="10"/>
          </p:nvPr>
        </p:nvSpPr>
        <p:spPr/>
        <p:txBody>
          <a:bodyPr/>
          <a:lstStyle/>
          <a:p>
            <a:fld id="{D9C3BDBE-9DB8-2945-9175-7F6B65B87FF8}" type="datetime1">
              <a:rPr lang="en-IN" smtClean="0">
                <a:solidFill>
                  <a:prstClr val="black">
                    <a:tint val="75000"/>
                  </a:prstClr>
                </a:solidFill>
              </a:rPr>
              <a:t>13/03/23</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C1E1B8F2-027E-5DC3-1A2C-FC7913C1401C}"/>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11</a:t>
            </a:fld>
            <a:endParaRPr lang="en-US">
              <a:solidFill>
                <a:prstClr val="black">
                  <a:tint val="75000"/>
                </a:prstClr>
              </a:solidFill>
            </a:endParaRPr>
          </a:p>
        </p:txBody>
      </p:sp>
    </p:spTree>
    <p:extLst>
      <p:ext uri="{BB962C8B-B14F-4D97-AF65-F5344CB8AC3E}">
        <p14:creationId xmlns:p14="http://schemas.microsoft.com/office/powerpoint/2010/main" val="1336291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83632" y="1062028"/>
            <a:ext cx="6696744" cy="369332"/>
          </a:xfrm>
          <a:prstGeom prst="rect">
            <a:avLst/>
          </a:prstGeom>
        </p:spPr>
        <p:txBody>
          <a:bodyPr wrap="square">
            <a:spAutoFit/>
          </a:bodyPr>
          <a:lstStyle/>
          <a:p>
            <a:pPr algn="ctr"/>
            <a:r>
              <a:rPr lang="en-IN" b="1" dirty="0"/>
              <a:t>The Hjorth parameters</a:t>
            </a:r>
            <a:endParaRPr lang="en-IN" dirty="0"/>
          </a:p>
        </p:txBody>
      </p:sp>
      <mc:AlternateContent xmlns:mc="http://schemas.openxmlformats.org/markup-compatibility/2006">
        <mc:Choice xmlns:a14="http://schemas.microsoft.com/office/drawing/2010/main" Requires="a14">
          <p:graphicFrame>
            <p:nvGraphicFramePr>
              <p:cNvPr id="6" name="Table 5"/>
              <p:cNvGraphicFramePr>
                <a:graphicFrameLocks noGrp="1"/>
              </p:cNvGraphicFramePr>
              <p:nvPr>
                <p:extLst>
                  <p:ext uri="{D42A27DB-BD31-4B8C-83A1-F6EECF244321}">
                    <p14:modId xmlns:p14="http://schemas.microsoft.com/office/powerpoint/2010/main" val="3927862756"/>
                  </p:ext>
                </p:extLst>
              </p:nvPr>
            </p:nvGraphicFramePr>
            <p:xfrm>
              <a:off x="2783632" y="1772816"/>
              <a:ext cx="6840760" cy="2202549"/>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160240">
                      <a:extLst>
                        <a:ext uri="{9D8B030D-6E8A-4147-A177-3AD203B41FA5}">
                          <a16:colId xmlns:a16="http://schemas.microsoft.com/office/drawing/2014/main" val="20001"/>
                        </a:ext>
                      </a:extLst>
                    </a:gridCol>
                    <a:gridCol w="3672408">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23</a:t>
                          </a:r>
                        </a:p>
                      </a:txBody>
                      <a:tcPr/>
                    </a:tc>
                    <a:tc>
                      <a:txBody>
                        <a:bodyPr/>
                        <a:lstStyle/>
                        <a:p>
                          <a:pPr algn="ctr"/>
                          <a:r>
                            <a:rPr kumimoji="0" lang="en-IN" sz="1800" b="0" i="0" u="none" strike="noStrike" kern="1200" baseline="0" dirty="0">
                              <a:solidFill>
                                <a:schemeClr val="dk1"/>
                              </a:solidFill>
                              <a:latin typeface="+mn-lt"/>
                              <a:ea typeface="+mn-ea"/>
                              <a:cs typeface="+mn-cs"/>
                            </a:rPr>
                            <a:t>HJORTH 1</a:t>
                          </a:r>
                          <a:endParaRPr lang="en-IN" dirty="0"/>
                        </a:p>
                      </a:txBody>
                      <a:tcPr/>
                    </a:tc>
                    <a:tc>
                      <a:txBody>
                        <a:bodyPr/>
                        <a:lstStyle/>
                        <a:p>
                          <a:r>
                            <a:rPr kumimoji="0" lang="en-IN" sz="1800" b="0" i="0" u="none" strike="noStrike" kern="1200" baseline="0" dirty="0">
                              <a:solidFill>
                                <a:schemeClr val="dk1"/>
                              </a:solidFill>
                              <a:latin typeface="+mn-lt"/>
                              <a:ea typeface="+mn-ea"/>
                              <a:cs typeface="+mn-cs"/>
                            </a:rPr>
                            <a:t>Ability </a:t>
                          </a:r>
                          <a:endParaRPr lang="en-IN" dirty="0"/>
                        </a:p>
                      </a:txBody>
                      <a:tcPr/>
                    </a:tc>
                    <a:extLst>
                      <a:ext uri="{0D108BD9-81ED-4DB2-BD59-A6C34878D82A}">
                        <a16:rowId xmlns:a16="http://schemas.microsoft.com/office/drawing/2014/main" val="10001"/>
                      </a:ext>
                    </a:extLst>
                  </a:tr>
                  <a:tr h="540000">
                    <a:tc>
                      <a:txBody>
                        <a:bodyPr/>
                        <a:lstStyle/>
                        <a:p>
                          <a:pPr algn="ctr"/>
                          <a:r>
                            <a:rPr lang="en-IN" dirty="0"/>
                            <a:t>24</a:t>
                          </a:r>
                        </a:p>
                      </a:txBody>
                      <a:tcPr/>
                    </a:tc>
                    <a:tc>
                      <a:txBody>
                        <a:bodyPr/>
                        <a:lstStyle/>
                        <a:p>
                          <a:pPr algn="ctr"/>
                          <a:r>
                            <a:rPr kumimoji="0" lang="en-IN" sz="1800" b="0" i="0" u="none" strike="noStrike" kern="1200" baseline="0" dirty="0">
                              <a:solidFill>
                                <a:schemeClr val="dk1"/>
                              </a:solidFill>
                              <a:latin typeface="+mn-lt"/>
                              <a:ea typeface="+mn-ea"/>
                              <a:cs typeface="+mn-cs"/>
                            </a:rPr>
                            <a:t>HJORTH 2</a:t>
                          </a:r>
                          <a:endParaRPr lang="en-IN" dirty="0"/>
                        </a:p>
                      </a:txBody>
                      <a:tcPr/>
                    </a:tc>
                    <a:tc>
                      <a:txBody>
                        <a:bodyPr/>
                        <a:lstStyle/>
                        <a:p>
                          <a:r>
                            <a:rPr kumimoji="0" lang="en-IN" sz="1800" b="0" i="0" u="none" strike="noStrike" kern="1200" baseline="0" dirty="0">
                              <a:solidFill>
                                <a:schemeClr val="dk1"/>
                              </a:solidFill>
                              <a:latin typeface="+mn-lt"/>
                              <a:ea typeface="+mn-ea"/>
                              <a:cs typeface="+mn-cs"/>
                            </a:rPr>
                            <a:t>Mobility  (</a:t>
                          </a:r>
                          <a:r>
                            <a:rPr lang="el-GR" i="1" dirty="0"/>
                            <a:t>σ</a:t>
                          </a:r>
                          <a:r>
                            <a:rPr lang="en-IN" i="1" dirty="0"/>
                            <a:t>x ′ /</a:t>
                          </a:r>
                          <a:r>
                            <a:rPr lang="el-GR" i="1" dirty="0"/>
                            <a:t>σ</a:t>
                          </a:r>
                          <a:r>
                            <a:rPr lang="en-IN" i="1" dirty="0"/>
                            <a:t>x )</a:t>
                          </a:r>
                          <a:endParaRPr lang="en-IN" dirty="0"/>
                        </a:p>
                      </a:txBody>
                      <a:tcPr/>
                    </a:tc>
                    <a:extLst>
                      <a:ext uri="{0D108BD9-81ED-4DB2-BD59-A6C34878D82A}">
                        <a16:rowId xmlns:a16="http://schemas.microsoft.com/office/drawing/2014/main" val="10002"/>
                      </a:ext>
                    </a:extLst>
                  </a:tr>
                  <a:tr h="540000">
                    <a:tc>
                      <a:txBody>
                        <a:bodyPr/>
                        <a:lstStyle/>
                        <a:p>
                          <a:pPr algn="ctr"/>
                          <a:r>
                            <a:rPr lang="en-IN" dirty="0"/>
                            <a:t>25</a:t>
                          </a:r>
                        </a:p>
                      </a:txBody>
                      <a:tcPr/>
                    </a:tc>
                    <a:tc>
                      <a:txBody>
                        <a:bodyPr/>
                        <a:lstStyle/>
                        <a:p>
                          <a:pPr algn="ctr"/>
                          <a:r>
                            <a:rPr kumimoji="0" lang="en-IN" sz="1800" b="0" i="0" u="none" strike="noStrike" kern="1200" baseline="0" dirty="0">
                              <a:solidFill>
                                <a:schemeClr val="dk1"/>
                              </a:solidFill>
                              <a:latin typeface="+mn-lt"/>
                              <a:ea typeface="+mn-ea"/>
                              <a:cs typeface="+mn-cs"/>
                            </a:rPr>
                            <a:t>HJORTH 3</a:t>
                          </a:r>
                          <a:endParaRPr lang="en-IN" dirty="0"/>
                        </a:p>
                      </a:txBody>
                      <a:tcPr/>
                    </a:tc>
                    <a:tc>
                      <a:txBody>
                        <a:bodyPr/>
                        <a:lstStyle/>
                        <a:p>
                          <a:r>
                            <a:rPr kumimoji="0" lang="en-IN" sz="1800" b="0" i="0" u="none" strike="noStrike" kern="1200" baseline="0" dirty="0">
                              <a:solidFill>
                                <a:schemeClr val="dk1"/>
                              </a:solidFill>
                              <a:latin typeface="+mn-lt"/>
                              <a:ea typeface="+mn-ea"/>
                              <a:cs typeface="+mn-cs"/>
                            </a:rPr>
                            <a:t>Complexity</a:t>
                          </a:r>
                          <a:r>
                            <a:rPr kumimoji="0" lang="en-IN" sz="1800" b="0" i="1" u="none" strike="noStrike" kern="1200" baseline="0" dirty="0">
                              <a:solidFill>
                                <a:schemeClr val="dk1"/>
                              </a:solidFill>
                              <a:latin typeface="+mn-lt"/>
                              <a:ea typeface="+mn-ea"/>
                              <a:cs typeface="+mn-cs"/>
                            </a:rPr>
                            <a:t> </a:t>
                          </a:r>
                          <a14:m>
                            <m:oMath xmlns:m="http://schemas.openxmlformats.org/officeDocument/2006/math">
                              <m:f>
                                <m:fPr>
                                  <m:ctrlPr>
                                    <a:rPr lang="en-IN" i="1" smtClean="0">
                                      <a:latin typeface="Cambria Math" panose="02040503050406030204" pitchFamily="18" charset="0"/>
                                    </a:rPr>
                                  </m:ctrlPr>
                                </m:fPr>
                                <m:num>
                                  <m:r>
                                    <m:rPr>
                                      <m:nor/>
                                    </m:rPr>
                                    <a:rPr kumimoji="0" lang="en-IN" sz="1800" b="0" i="0" u="none" strike="noStrike" kern="1200" baseline="0" dirty="0" smtClean="0">
                                      <a:solidFill>
                                        <a:schemeClr val="dk1"/>
                                      </a:solidFill>
                                      <a:latin typeface="+mn-lt"/>
                                      <a:ea typeface="+mn-ea"/>
                                      <a:cs typeface="+mn-cs"/>
                                    </a:rPr>
                                    <m:t>(</m:t>
                                  </m:r>
                                  <m:r>
                                    <m:rPr>
                                      <m:nor/>
                                    </m:rPr>
                                    <a:rPr lang="el-GR" i="1" dirty="0" smtClean="0"/>
                                    <m:t>σ</m:t>
                                  </m:r>
                                  <m:r>
                                    <m:rPr>
                                      <m:nor/>
                                    </m:rPr>
                                    <a:rPr lang="en-IN" i="1" dirty="0" smtClean="0"/>
                                    <m:t>x</m:t>
                                  </m:r>
                                  <m:r>
                                    <m:rPr>
                                      <m:nor/>
                                    </m:rPr>
                                    <a:rPr lang="en-IN" i="1" dirty="0" smtClean="0"/>
                                    <m:t>′/</m:t>
                                  </m:r>
                                  <m:r>
                                    <m:rPr>
                                      <m:nor/>
                                    </m:rPr>
                                    <a:rPr lang="el-GR" i="1" dirty="0" smtClean="0"/>
                                    <m:t>σ</m:t>
                                  </m:r>
                                  <m:r>
                                    <m:rPr>
                                      <m:nor/>
                                    </m:rPr>
                                    <a:rPr lang="en-IN" i="1" dirty="0" smtClean="0"/>
                                    <m:t>x</m:t>
                                  </m:r>
                                  <m:r>
                                    <m:rPr>
                                      <m:nor/>
                                    </m:rPr>
                                    <a:rPr lang="en-IN" i="1" dirty="0" smtClean="0"/>
                                    <m:t>′′</m:t>
                                  </m:r>
                                  <m:r>
                                    <m:rPr>
                                      <m:nor/>
                                    </m:rPr>
                                    <a:rPr lang="en-US" b="0" i="1" dirty="0" smtClean="0"/>
                                    <m:t>)</m:t>
                                  </m:r>
                                </m:num>
                                <m:den>
                                  <m:r>
                                    <m:rPr>
                                      <m:nor/>
                                    </m:rPr>
                                    <a:rPr kumimoji="0" lang="en-IN" sz="1800" b="0" i="0" u="none" strike="noStrike" kern="1200" baseline="0" dirty="0" smtClean="0">
                                      <a:solidFill>
                                        <a:schemeClr val="dk1"/>
                                      </a:solidFill>
                                      <a:latin typeface="+mn-lt"/>
                                      <a:ea typeface="+mn-ea"/>
                                      <a:cs typeface="+mn-cs"/>
                                    </a:rPr>
                                    <m:t>(</m:t>
                                  </m:r>
                                  <m:r>
                                    <m:rPr>
                                      <m:nor/>
                                    </m:rPr>
                                    <a:rPr lang="el-GR" i="1" dirty="0" smtClean="0"/>
                                    <m:t>σ</m:t>
                                  </m:r>
                                  <m:r>
                                    <m:rPr>
                                      <m:nor/>
                                    </m:rPr>
                                    <a:rPr lang="en-IN" i="1" dirty="0" smtClean="0"/>
                                    <m:t>x</m:t>
                                  </m:r>
                                  <m:r>
                                    <m:rPr>
                                      <m:nor/>
                                    </m:rPr>
                                    <a:rPr lang="en-IN" i="1" dirty="0" smtClean="0"/>
                                    <m:t> ′ /</m:t>
                                  </m:r>
                                  <m:r>
                                    <m:rPr>
                                      <m:nor/>
                                    </m:rPr>
                                    <a:rPr lang="el-GR" i="1" dirty="0" smtClean="0"/>
                                    <m:t>σ</m:t>
                                  </m:r>
                                  <m:r>
                                    <m:rPr>
                                      <m:nor/>
                                    </m:rPr>
                                    <a:rPr lang="en-IN" i="1" dirty="0" smtClean="0"/>
                                    <m:t>x</m:t>
                                  </m:r>
                                  <m:r>
                                    <m:rPr>
                                      <m:nor/>
                                    </m:rPr>
                                    <a:rPr lang="en-IN" i="1" dirty="0" smtClean="0"/>
                                    <m:t> )</m:t>
                                  </m:r>
                                  <m:r>
                                    <m:rPr>
                                      <m:nor/>
                                    </m:rPr>
                                    <a:rPr lang="en-IN" dirty="0" smtClean="0"/>
                                    <m:t> </m:t>
                                  </m:r>
                                </m:den>
                              </m:f>
                            </m:oMath>
                          </a14:m>
                          <a:endParaRPr lang="en-IN" dirty="0"/>
                        </a:p>
                      </a:txBody>
                      <a:tcPr/>
                    </a:tc>
                    <a:extLst>
                      <a:ext uri="{0D108BD9-81ED-4DB2-BD59-A6C34878D82A}">
                        <a16:rowId xmlns:a16="http://schemas.microsoft.com/office/drawing/2014/main" val="10003"/>
                      </a:ext>
                    </a:extLst>
                  </a:tr>
                </a:tbl>
              </a:graphicData>
            </a:graphic>
          </p:graphicFrame>
        </mc:Choice>
        <mc:Fallback>
          <p:graphicFrame>
            <p:nvGraphicFramePr>
              <p:cNvPr id="6" name="Table 5"/>
              <p:cNvGraphicFramePr>
                <a:graphicFrameLocks noGrp="1"/>
              </p:cNvGraphicFramePr>
              <p:nvPr>
                <p:extLst>
                  <p:ext uri="{D42A27DB-BD31-4B8C-83A1-F6EECF244321}">
                    <p14:modId xmlns:p14="http://schemas.microsoft.com/office/powerpoint/2010/main" val="3927862756"/>
                  </p:ext>
                </p:extLst>
              </p:nvPr>
            </p:nvGraphicFramePr>
            <p:xfrm>
              <a:off x="2783632" y="1772816"/>
              <a:ext cx="6840760" cy="2202549"/>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160240">
                      <a:extLst>
                        <a:ext uri="{9D8B030D-6E8A-4147-A177-3AD203B41FA5}">
                          <a16:colId xmlns:a16="http://schemas.microsoft.com/office/drawing/2014/main" val="20001"/>
                        </a:ext>
                      </a:extLst>
                    </a:gridCol>
                    <a:gridCol w="3672408">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23</a:t>
                          </a:r>
                        </a:p>
                      </a:txBody>
                      <a:tcPr/>
                    </a:tc>
                    <a:tc>
                      <a:txBody>
                        <a:bodyPr/>
                        <a:lstStyle/>
                        <a:p>
                          <a:pPr algn="ctr"/>
                          <a:r>
                            <a:rPr kumimoji="0" lang="en-IN" sz="1800" b="0" i="0" u="none" strike="noStrike" kern="1200" baseline="0" dirty="0">
                              <a:solidFill>
                                <a:schemeClr val="dk1"/>
                              </a:solidFill>
                              <a:latin typeface="+mn-lt"/>
                              <a:ea typeface="+mn-ea"/>
                              <a:cs typeface="+mn-cs"/>
                            </a:rPr>
                            <a:t>HJORTH 1</a:t>
                          </a:r>
                          <a:endParaRPr lang="en-IN" dirty="0"/>
                        </a:p>
                      </a:txBody>
                      <a:tcPr/>
                    </a:tc>
                    <a:tc>
                      <a:txBody>
                        <a:bodyPr/>
                        <a:lstStyle/>
                        <a:p>
                          <a:r>
                            <a:rPr kumimoji="0" lang="en-IN" sz="1800" b="0" i="0" u="none" strike="noStrike" kern="1200" baseline="0" dirty="0">
                              <a:solidFill>
                                <a:schemeClr val="dk1"/>
                              </a:solidFill>
                              <a:latin typeface="+mn-lt"/>
                              <a:ea typeface="+mn-ea"/>
                              <a:cs typeface="+mn-cs"/>
                            </a:rPr>
                            <a:t>Ability </a:t>
                          </a:r>
                          <a:endParaRPr lang="en-IN" dirty="0"/>
                        </a:p>
                      </a:txBody>
                      <a:tcPr/>
                    </a:tc>
                    <a:extLst>
                      <a:ext uri="{0D108BD9-81ED-4DB2-BD59-A6C34878D82A}">
                        <a16:rowId xmlns:a16="http://schemas.microsoft.com/office/drawing/2014/main" val="10001"/>
                      </a:ext>
                    </a:extLst>
                  </a:tr>
                  <a:tr h="540000">
                    <a:tc>
                      <a:txBody>
                        <a:bodyPr/>
                        <a:lstStyle/>
                        <a:p>
                          <a:pPr algn="ctr"/>
                          <a:r>
                            <a:rPr lang="en-IN" dirty="0"/>
                            <a:t>24</a:t>
                          </a:r>
                        </a:p>
                      </a:txBody>
                      <a:tcPr/>
                    </a:tc>
                    <a:tc>
                      <a:txBody>
                        <a:bodyPr/>
                        <a:lstStyle/>
                        <a:p>
                          <a:pPr algn="ctr"/>
                          <a:r>
                            <a:rPr kumimoji="0" lang="en-IN" sz="1800" b="0" i="0" u="none" strike="noStrike" kern="1200" baseline="0" dirty="0">
                              <a:solidFill>
                                <a:schemeClr val="dk1"/>
                              </a:solidFill>
                              <a:latin typeface="+mn-lt"/>
                              <a:ea typeface="+mn-ea"/>
                              <a:cs typeface="+mn-cs"/>
                            </a:rPr>
                            <a:t>HJORTH 2</a:t>
                          </a:r>
                          <a:endParaRPr lang="en-IN" dirty="0"/>
                        </a:p>
                      </a:txBody>
                      <a:tcPr/>
                    </a:tc>
                    <a:tc>
                      <a:txBody>
                        <a:bodyPr/>
                        <a:lstStyle/>
                        <a:p>
                          <a:r>
                            <a:rPr kumimoji="0" lang="en-IN" sz="1800" b="0" i="0" u="none" strike="noStrike" kern="1200" baseline="0" dirty="0">
                              <a:solidFill>
                                <a:schemeClr val="dk1"/>
                              </a:solidFill>
                              <a:latin typeface="+mn-lt"/>
                              <a:ea typeface="+mn-ea"/>
                              <a:cs typeface="+mn-cs"/>
                            </a:rPr>
                            <a:t>Mobility  (</a:t>
                          </a:r>
                          <a:r>
                            <a:rPr lang="el-GR" i="1" dirty="0"/>
                            <a:t>σ</a:t>
                          </a:r>
                          <a:r>
                            <a:rPr lang="en-IN" i="1" dirty="0"/>
                            <a:t>x ′ /</a:t>
                          </a:r>
                          <a:r>
                            <a:rPr lang="el-GR" i="1" dirty="0"/>
                            <a:t>σ</a:t>
                          </a:r>
                          <a:r>
                            <a:rPr lang="en-IN" i="1" dirty="0"/>
                            <a:t>x )</a:t>
                          </a:r>
                          <a:endParaRPr lang="en-IN" dirty="0"/>
                        </a:p>
                      </a:txBody>
                      <a:tcPr/>
                    </a:tc>
                    <a:extLst>
                      <a:ext uri="{0D108BD9-81ED-4DB2-BD59-A6C34878D82A}">
                        <a16:rowId xmlns:a16="http://schemas.microsoft.com/office/drawing/2014/main" val="10002"/>
                      </a:ext>
                    </a:extLst>
                  </a:tr>
                  <a:tr h="582549">
                    <a:tc>
                      <a:txBody>
                        <a:bodyPr/>
                        <a:lstStyle/>
                        <a:p>
                          <a:pPr algn="ctr"/>
                          <a:r>
                            <a:rPr lang="en-IN" dirty="0"/>
                            <a:t>25</a:t>
                          </a:r>
                        </a:p>
                      </a:txBody>
                      <a:tcPr/>
                    </a:tc>
                    <a:tc>
                      <a:txBody>
                        <a:bodyPr/>
                        <a:lstStyle/>
                        <a:p>
                          <a:pPr algn="ctr"/>
                          <a:r>
                            <a:rPr kumimoji="0" lang="en-IN" sz="1800" b="0" i="0" u="none" strike="noStrike" kern="1200" baseline="0" dirty="0">
                              <a:solidFill>
                                <a:schemeClr val="dk1"/>
                              </a:solidFill>
                              <a:latin typeface="+mn-lt"/>
                              <a:ea typeface="+mn-ea"/>
                              <a:cs typeface="+mn-cs"/>
                            </a:rPr>
                            <a:t>HJORTH 3</a:t>
                          </a:r>
                          <a:endParaRPr lang="en-IN" dirty="0"/>
                        </a:p>
                      </a:txBody>
                      <a:tcPr/>
                    </a:tc>
                    <a:tc>
                      <a:txBody>
                        <a:bodyPr/>
                        <a:lstStyle/>
                        <a:p>
                          <a:endParaRPr lang="en-US"/>
                        </a:p>
                      </a:txBody>
                      <a:tcPr>
                        <a:blipFill>
                          <a:blip r:embed="rId2"/>
                          <a:stretch>
                            <a:fillRect l="-86851" t="-284783" r="-692" b="-15217"/>
                          </a:stretch>
                        </a:blipFill>
                      </a:tcPr>
                    </a:tc>
                    <a:extLst>
                      <a:ext uri="{0D108BD9-81ED-4DB2-BD59-A6C34878D82A}">
                        <a16:rowId xmlns:a16="http://schemas.microsoft.com/office/drawing/2014/main" val="10003"/>
                      </a:ext>
                    </a:extLst>
                  </a:tr>
                </a:tbl>
              </a:graphicData>
            </a:graphic>
          </p:graphicFrame>
        </mc:Fallback>
      </mc:AlternateContent>
      <p:sp>
        <p:nvSpPr>
          <p:cNvPr id="3" name="Rectangle 2"/>
          <p:cNvSpPr/>
          <p:nvPr/>
        </p:nvSpPr>
        <p:spPr>
          <a:xfrm>
            <a:off x="2567608" y="4671882"/>
            <a:ext cx="7416824" cy="1200329"/>
          </a:xfrm>
          <a:prstGeom prst="rect">
            <a:avLst/>
          </a:prstGeom>
        </p:spPr>
        <p:txBody>
          <a:bodyPr wrap="square">
            <a:spAutoFit/>
          </a:bodyPr>
          <a:lstStyle/>
          <a:p>
            <a:r>
              <a:rPr lang="en-IN" i="1" dirty="0"/>
              <a:t>NOTE:</a:t>
            </a:r>
          </a:p>
          <a:p>
            <a:endParaRPr lang="en-IN" i="1" dirty="0"/>
          </a:p>
          <a:p>
            <a:r>
              <a:rPr lang="el-GR" i="1" dirty="0"/>
              <a:t>σ</a:t>
            </a:r>
            <a:r>
              <a:rPr lang="en-IN" i="1" dirty="0"/>
              <a:t>x ′ </a:t>
            </a:r>
            <a:r>
              <a:rPr lang="en-IN" dirty="0"/>
              <a:t>is the standard deviation of the first derivative of the signal</a:t>
            </a:r>
          </a:p>
          <a:p>
            <a:r>
              <a:rPr lang="el-GR" i="1" dirty="0"/>
              <a:t>σ</a:t>
            </a:r>
            <a:r>
              <a:rPr lang="en-IN" i="1" dirty="0"/>
              <a:t>x′′ </a:t>
            </a:r>
            <a:r>
              <a:rPr lang="en-IN" dirty="0"/>
              <a:t>is the standard deviation of the second derivative of the signal</a:t>
            </a:r>
          </a:p>
        </p:txBody>
      </p:sp>
      <p:sp>
        <p:nvSpPr>
          <p:cNvPr id="8" name="Title 1">
            <a:extLst>
              <a:ext uri="{FF2B5EF4-FFF2-40B4-BE49-F238E27FC236}">
                <a16:creationId xmlns:a16="http://schemas.microsoft.com/office/drawing/2014/main" id="{8A41C6DF-6413-4A4A-9E43-FE2A7FC41E97}"/>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
        <p:nvSpPr>
          <p:cNvPr id="2" name="Date Placeholder 1">
            <a:extLst>
              <a:ext uri="{FF2B5EF4-FFF2-40B4-BE49-F238E27FC236}">
                <a16:creationId xmlns:a16="http://schemas.microsoft.com/office/drawing/2014/main" id="{89FCC042-85D7-3C0F-2996-C2B8275530C1}"/>
              </a:ext>
            </a:extLst>
          </p:cNvPr>
          <p:cNvSpPr>
            <a:spLocks noGrp="1"/>
          </p:cNvSpPr>
          <p:nvPr>
            <p:ph type="dt" sz="half" idx="10"/>
          </p:nvPr>
        </p:nvSpPr>
        <p:spPr/>
        <p:txBody>
          <a:bodyPr/>
          <a:lstStyle/>
          <a:p>
            <a:fld id="{7CAECEB1-B2D3-D64B-AE25-E8888928EA50}" type="datetime1">
              <a:rPr lang="en-IN" smtClean="0">
                <a:solidFill>
                  <a:prstClr val="black">
                    <a:tint val="75000"/>
                  </a:prstClr>
                </a:solidFill>
              </a:rPr>
              <a:t>13/03/23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0B81DBCD-910C-6E97-40D6-86216C248054}"/>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12</a:t>
            </a:fld>
            <a:endParaRPr lang="en-US">
              <a:solidFill>
                <a:prstClr val="black">
                  <a:tint val="75000"/>
                </a:prstClr>
              </a:solidFill>
            </a:endParaRPr>
          </a:p>
        </p:txBody>
      </p:sp>
    </p:spTree>
    <p:extLst>
      <p:ext uri="{BB962C8B-B14F-4D97-AF65-F5344CB8AC3E}">
        <p14:creationId xmlns:p14="http://schemas.microsoft.com/office/powerpoint/2010/main" val="1410201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SECOND STEP: EXTRACTING THE FEATURES </a:t>
            </a:r>
          </a:p>
        </p:txBody>
      </p:sp>
      <p:sp>
        <p:nvSpPr>
          <p:cNvPr id="3" name="Content Placeholder 2"/>
          <p:cNvSpPr>
            <a:spLocks noGrp="1"/>
          </p:cNvSpPr>
          <p:nvPr>
            <p:ph idx="1"/>
          </p:nvPr>
        </p:nvSpPr>
        <p:spPr>
          <a:xfrm>
            <a:off x="762000" y="990600"/>
            <a:ext cx="10591800" cy="5105400"/>
          </a:xfrm>
        </p:spPr>
        <p:txBody>
          <a:bodyPr>
            <a:noAutofit/>
          </a:bodyPr>
          <a:lstStyle/>
          <a:p>
            <a:pPr algn="just"/>
            <a:r>
              <a:rPr lang="en-IN" sz="2400" b="1" i="1" dirty="0">
                <a:latin typeface="Times New Roman" panose="02020603050405020304" pitchFamily="18" charset="0"/>
                <a:cs typeface="Times New Roman" panose="02020603050405020304" pitchFamily="18" charset="0"/>
              </a:rPr>
              <a:t>FREQUENCY (SPECTRAL) FEATURES </a:t>
            </a:r>
          </a:p>
          <a:p>
            <a:pPr algn="just"/>
            <a:r>
              <a:rPr lang="en-IN" sz="2000" dirty="0">
                <a:latin typeface="Times New Roman" panose="02020603050405020304" pitchFamily="18" charset="0"/>
                <a:cs typeface="Times New Roman" panose="02020603050405020304" pitchFamily="18" charset="0"/>
              </a:rPr>
              <a:t>Much brain activity manifests itself as continuous amplitude- and frequency-modulated oscillations. Therefore, it is often advantageous to accurately track these changes in the frequency domain. Although the Fourier transform is the most common method for converting from the time domain to the frequency domain, there are several alternatives that have characteristics that are particularly desirable given specific constraints or specific objectives. These include: </a:t>
            </a:r>
          </a:p>
          <a:p>
            <a:pPr lvl="1" algn="just"/>
            <a:r>
              <a:rPr lang="en-IN" dirty="0">
                <a:latin typeface="Times New Roman" panose="02020603050405020304" pitchFamily="18" charset="0"/>
                <a:cs typeface="Times New Roman" panose="02020603050405020304" pitchFamily="18" charset="0"/>
              </a:rPr>
              <a:t>band power </a:t>
            </a:r>
          </a:p>
          <a:p>
            <a:pPr lvl="1" algn="just"/>
            <a:r>
              <a:rPr lang="en-IN" dirty="0">
                <a:latin typeface="Times New Roman" panose="02020603050405020304" pitchFamily="18" charset="0"/>
                <a:cs typeface="Times New Roman" panose="02020603050405020304" pitchFamily="18" charset="0"/>
              </a:rPr>
              <a:t>fast Fourier transform (FFT) </a:t>
            </a:r>
          </a:p>
          <a:p>
            <a:pPr lvl="1" algn="just"/>
            <a:r>
              <a:rPr lang="en-IN" dirty="0">
                <a:latin typeface="Times New Roman" panose="02020603050405020304" pitchFamily="18" charset="0"/>
                <a:cs typeface="Times New Roman" panose="02020603050405020304" pitchFamily="18" charset="0"/>
              </a:rPr>
              <a:t>Magnitude squared coherence (MSC)</a:t>
            </a:r>
          </a:p>
          <a:p>
            <a:pPr lvl="1" algn="just"/>
            <a:r>
              <a:rPr lang="en-IN" dirty="0">
                <a:latin typeface="Times New Roman" panose="02020603050405020304" pitchFamily="18" charset="0"/>
                <a:cs typeface="Times New Roman" panose="02020603050405020304" pitchFamily="18" charset="0"/>
              </a:rPr>
              <a:t>Power spectral densities</a:t>
            </a:r>
          </a:p>
          <a:p>
            <a:pPr algn="just"/>
            <a:endParaRPr lang="en-IN" sz="2000" b="1" i="1"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ADFB2857-465E-7BA6-CB70-1272A959DE8D}"/>
              </a:ext>
            </a:extLst>
          </p:cNvPr>
          <p:cNvSpPr>
            <a:spLocks noGrp="1"/>
          </p:cNvSpPr>
          <p:nvPr>
            <p:ph type="dt" sz="half" idx="10"/>
          </p:nvPr>
        </p:nvSpPr>
        <p:spPr/>
        <p:txBody>
          <a:bodyPr/>
          <a:lstStyle/>
          <a:p>
            <a:fld id="{15DBFA3A-C604-AF4D-B944-64E741AFE48F}" type="datetime1">
              <a:rPr lang="en-IN" smtClean="0">
                <a:solidFill>
                  <a:prstClr val="black">
                    <a:tint val="75000"/>
                  </a:prstClr>
                </a:solidFill>
              </a:rPr>
              <a:t>13/03/23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8CE80CB0-FDAF-E0FD-113B-350D8F925244}"/>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13</a:t>
            </a:fld>
            <a:endParaRPr lang="en-US">
              <a:solidFill>
                <a:prstClr val="black">
                  <a:tint val="75000"/>
                </a:prstClr>
              </a:solidFill>
            </a:endParaRPr>
          </a:p>
        </p:txBody>
      </p:sp>
    </p:spTree>
    <p:extLst>
      <p:ext uri="{BB962C8B-B14F-4D97-AF65-F5344CB8AC3E}">
        <p14:creationId xmlns:p14="http://schemas.microsoft.com/office/powerpoint/2010/main" val="210684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446711FB-9F29-574E-6A9B-5246AB785C53}"/>
              </a:ext>
            </a:extLst>
          </p:cNvPr>
          <p:cNvSpPr>
            <a:spLocks noGrp="1"/>
          </p:cNvSpPr>
          <p:nvPr>
            <p:ph type="dt" sz="half" idx="10"/>
          </p:nvPr>
        </p:nvSpPr>
        <p:spPr/>
        <p:txBody>
          <a:bodyPr/>
          <a:lstStyle/>
          <a:p>
            <a:fld id="{10550E59-45D0-6B4E-879F-FE83A6B26324}" type="datetime1">
              <a:rPr lang="en-IN" smtClean="0">
                <a:solidFill>
                  <a:prstClr val="black">
                    <a:tint val="75000"/>
                  </a:prstClr>
                </a:solidFill>
              </a:rPr>
              <a:t>15/03/23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FA4B68D9-6CA1-35ED-2D77-CE632F023B2A}"/>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14</a:t>
            </a:fld>
            <a:endParaRPr lang="en-US">
              <a:solidFill>
                <a:prstClr val="black">
                  <a:tint val="75000"/>
                </a:prstClr>
              </a:solidFill>
            </a:endParaRPr>
          </a:p>
        </p:txBody>
      </p:sp>
      <p:pic>
        <p:nvPicPr>
          <p:cNvPr id="7" name="Picture 6">
            <a:extLst>
              <a:ext uri="{FF2B5EF4-FFF2-40B4-BE49-F238E27FC236}">
                <a16:creationId xmlns:a16="http://schemas.microsoft.com/office/drawing/2014/main" id="{3C31EF6A-104E-0319-0DDA-CEDCE38A58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685800"/>
            <a:ext cx="10226040" cy="4648200"/>
          </a:xfrm>
          <a:prstGeom prst="rect">
            <a:avLst/>
          </a:prstGeom>
        </p:spPr>
      </p:pic>
    </p:spTree>
    <p:extLst>
      <p:ext uri="{BB962C8B-B14F-4D97-AF65-F5344CB8AC3E}">
        <p14:creationId xmlns:p14="http://schemas.microsoft.com/office/powerpoint/2010/main" val="11933222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79576" y="1062028"/>
            <a:ext cx="7632848" cy="369332"/>
          </a:xfrm>
          <a:prstGeom prst="rect">
            <a:avLst/>
          </a:prstGeom>
        </p:spPr>
        <p:txBody>
          <a:bodyPr wrap="square">
            <a:spAutoFit/>
          </a:bodyPr>
          <a:lstStyle/>
          <a:p>
            <a:pPr algn="ctr"/>
            <a:r>
              <a:rPr lang="en-IN" b="1" dirty="0"/>
              <a:t>FFT-based features calculated from the EEG spectra.</a:t>
            </a:r>
            <a:endParaRPr lang="en-IN" dirty="0"/>
          </a:p>
        </p:txBody>
      </p:sp>
      <p:graphicFrame>
        <p:nvGraphicFramePr>
          <p:cNvPr id="6" name="Table 5"/>
          <p:cNvGraphicFramePr>
            <a:graphicFrameLocks noGrp="1"/>
          </p:cNvGraphicFramePr>
          <p:nvPr/>
        </p:nvGraphicFramePr>
        <p:xfrm>
          <a:off x="2783632" y="1772816"/>
          <a:ext cx="6840760" cy="3780000"/>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160240">
                  <a:extLst>
                    <a:ext uri="{9D8B030D-6E8A-4147-A177-3AD203B41FA5}">
                      <a16:colId xmlns:a16="http://schemas.microsoft.com/office/drawing/2014/main" val="20001"/>
                    </a:ext>
                  </a:extLst>
                </a:gridCol>
                <a:gridCol w="3672408">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26</a:t>
                      </a:r>
                    </a:p>
                  </a:txBody>
                  <a:tcPr/>
                </a:tc>
                <a:tc>
                  <a:txBody>
                    <a:bodyPr/>
                    <a:lstStyle/>
                    <a:p>
                      <a:pPr algn="ctr"/>
                      <a:r>
                        <a:rPr kumimoji="0" lang="en-IN" sz="1800" b="0" i="0" u="none" strike="noStrike" kern="1200" baseline="0" dirty="0">
                          <a:solidFill>
                            <a:schemeClr val="dk1"/>
                          </a:solidFill>
                          <a:latin typeface="+mn-lt"/>
                          <a:ea typeface="+mn-ea"/>
                          <a:cs typeface="+mn-cs"/>
                        </a:rPr>
                        <a:t>FFT DELTA</a:t>
                      </a:r>
                      <a:endParaRPr lang="en-IN" dirty="0"/>
                    </a:p>
                  </a:txBody>
                  <a:tcPr/>
                </a:tc>
                <a:tc>
                  <a:txBody>
                    <a:bodyPr/>
                    <a:lstStyle/>
                    <a:p>
                      <a:r>
                        <a:rPr kumimoji="0" lang="en-IN" sz="1800" b="0" i="0" u="none" strike="noStrike" kern="1200" baseline="0" dirty="0">
                          <a:solidFill>
                            <a:schemeClr val="dk1"/>
                          </a:solidFill>
                          <a:latin typeface="+mn-lt"/>
                          <a:ea typeface="+mn-ea"/>
                          <a:cs typeface="+mn-cs"/>
                        </a:rPr>
                        <a:t>0.1 - 3 Hz</a:t>
                      </a:r>
                      <a:endParaRPr lang="en-IN" dirty="0"/>
                    </a:p>
                  </a:txBody>
                  <a:tcPr/>
                </a:tc>
                <a:extLst>
                  <a:ext uri="{0D108BD9-81ED-4DB2-BD59-A6C34878D82A}">
                    <a16:rowId xmlns:a16="http://schemas.microsoft.com/office/drawing/2014/main" val="10001"/>
                  </a:ext>
                </a:extLst>
              </a:tr>
              <a:tr h="540000">
                <a:tc>
                  <a:txBody>
                    <a:bodyPr/>
                    <a:lstStyle/>
                    <a:p>
                      <a:pPr algn="ctr"/>
                      <a:r>
                        <a:rPr lang="en-IN" dirty="0"/>
                        <a:t>27</a:t>
                      </a:r>
                    </a:p>
                  </a:txBody>
                  <a:tcPr/>
                </a:tc>
                <a:tc>
                  <a:txBody>
                    <a:bodyPr/>
                    <a:lstStyle/>
                    <a:p>
                      <a:pPr algn="ctr"/>
                      <a:r>
                        <a:rPr kumimoji="0" lang="en-IN" sz="1800" b="0" i="0" u="none" strike="noStrike" kern="1200" baseline="0" dirty="0">
                          <a:solidFill>
                            <a:schemeClr val="dk1"/>
                          </a:solidFill>
                          <a:latin typeface="+mn-lt"/>
                          <a:ea typeface="+mn-ea"/>
                          <a:cs typeface="+mn-cs"/>
                        </a:rPr>
                        <a:t>FFT THETA</a:t>
                      </a:r>
                      <a:endParaRPr lang="en-IN" dirty="0"/>
                    </a:p>
                  </a:txBody>
                  <a:tcPr/>
                </a:tc>
                <a:tc>
                  <a:txBody>
                    <a:bodyPr/>
                    <a:lstStyle/>
                    <a:p>
                      <a:r>
                        <a:rPr kumimoji="0" lang="en-IN" sz="1800" b="0" i="0" u="none" strike="noStrike" kern="1200" baseline="0" dirty="0">
                          <a:solidFill>
                            <a:schemeClr val="dk1"/>
                          </a:solidFill>
                          <a:latin typeface="+mn-lt"/>
                          <a:ea typeface="+mn-ea"/>
                          <a:cs typeface="+mn-cs"/>
                        </a:rPr>
                        <a:t>3 - 7 Hz</a:t>
                      </a:r>
                      <a:endParaRPr lang="en-IN" dirty="0"/>
                    </a:p>
                  </a:txBody>
                  <a:tcPr/>
                </a:tc>
                <a:extLst>
                  <a:ext uri="{0D108BD9-81ED-4DB2-BD59-A6C34878D82A}">
                    <a16:rowId xmlns:a16="http://schemas.microsoft.com/office/drawing/2014/main" val="10002"/>
                  </a:ext>
                </a:extLst>
              </a:tr>
              <a:tr h="540000">
                <a:tc>
                  <a:txBody>
                    <a:bodyPr/>
                    <a:lstStyle/>
                    <a:p>
                      <a:pPr algn="ctr"/>
                      <a:r>
                        <a:rPr lang="en-IN" dirty="0"/>
                        <a:t>28</a:t>
                      </a:r>
                    </a:p>
                  </a:txBody>
                  <a:tcPr/>
                </a:tc>
                <a:tc>
                  <a:txBody>
                    <a:bodyPr/>
                    <a:lstStyle/>
                    <a:p>
                      <a:pPr algn="ctr"/>
                      <a:r>
                        <a:rPr lang="en-IN" dirty="0"/>
                        <a:t>FFT ALPHA</a:t>
                      </a:r>
                    </a:p>
                  </a:txBody>
                  <a:tcPr/>
                </a:tc>
                <a:tc>
                  <a:txBody>
                    <a:bodyPr/>
                    <a:lstStyle/>
                    <a:p>
                      <a:r>
                        <a:rPr kumimoji="0" lang="en-IN" sz="1800" b="0" i="0" u="none" strike="noStrike" kern="1200" baseline="0" dirty="0">
                          <a:solidFill>
                            <a:schemeClr val="dk1"/>
                          </a:solidFill>
                          <a:latin typeface="+mn-lt"/>
                          <a:ea typeface="+mn-ea"/>
                          <a:cs typeface="+mn-cs"/>
                        </a:rPr>
                        <a:t>7 - 12 Hz</a:t>
                      </a:r>
                      <a:endParaRPr lang="en-IN" dirty="0"/>
                    </a:p>
                  </a:txBody>
                  <a:tcPr/>
                </a:tc>
                <a:extLst>
                  <a:ext uri="{0D108BD9-81ED-4DB2-BD59-A6C34878D82A}">
                    <a16:rowId xmlns:a16="http://schemas.microsoft.com/office/drawing/2014/main" val="10003"/>
                  </a:ext>
                </a:extLst>
              </a:tr>
              <a:tr h="540000">
                <a:tc>
                  <a:txBody>
                    <a:bodyPr/>
                    <a:lstStyle/>
                    <a:p>
                      <a:pPr algn="ctr"/>
                      <a:r>
                        <a:rPr lang="en-IN" dirty="0"/>
                        <a:t>29</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a:t>FFT BETA</a:t>
                      </a:r>
                    </a:p>
                  </a:txBody>
                  <a:tcPr/>
                </a:tc>
                <a:tc>
                  <a:txBody>
                    <a:bodyPr/>
                    <a:lstStyle/>
                    <a:p>
                      <a:r>
                        <a:rPr kumimoji="0" lang="en-IN" sz="1800" b="0" i="0" u="none" strike="noStrike" kern="1200" baseline="0" dirty="0">
                          <a:solidFill>
                            <a:schemeClr val="dk1"/>
                          </a:solidFill>
                          <a:latin typeface="+mn-lt"/>
                          <a:ea typeface="+mn-ea"/>
                          <a:cs typeface="+mn-cs"/>
                        </a:rPr>
                        <a:t>12 - 30 Hz</a:t>
                      </a:r>
                      <a:endParaRPr lang="en-IN" dirty="0"/>
                    </a:p>
                  </a:txBody>
                  <a:tcPr/>
                </a:tc>
                <a:extLst>
                  <a:ext uri="{0D108BD9-81ED-4DB2-BD59-A6C34878D82A}">
                    <a16:rowId xmlns:a16="http://schemas.microsoft.com/office/drawing/2014/main" val="10004"/>
                  </a:ext>
                </a:extLst>
              </a:tr>
              <a:tr h="540000">
                <a:tc>
                  <a:txBody>
                    <a:bodyPr/>
                    <a:lstStyle/>
                    <a:p>
                      <a:pPr algn="ctr"/>
                      <a:r>
                        <a:rPr lang="en-IN" dirty="0"/>
                        <a:t>30</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a:t>FFT GAMMA</a:t>
                      </a:r>
                    </a:p>
                  </a:txBody>
                  <a:tcPr/>
                </a:tc>
                <a:tc>
                  <a:txBody>
                    <a:bodyPr/>
                    <a:lstStyle/>
                    <a:p>
                      <a:r>
                        <a:rPr kumimoji="0" lang="en-IN" sz="1800" b="0" i="0" u="none" strike="noStrike" kern="1200" baseline="0" dirty="0">
                          <a:solidFill>
                            <a:schemeClr val="dk1"/>
                          </a:solidFill>
                          <a:latin typeface="+mn-lt"/>
                          <a:ea typeface="+mn-ea"/>
                          <a:cs typeface="+mn-cs"/>
                        </a:rPr>
                        <a:t>30 - 40 Hz</a:t>
                      </a:r>
                      <a:endParaRPr lang="en-IN" dirty="0"/>
                    </a:p>
                  </a:txBody>
                  <a:tcPr/>
                </a:tc>
                <a:extLst>
                  <a:ext uri="{0D108BD9-81ED-4DB2-BD59-A6C34878D82A}">
                    <a16:rowId xmlns:a16="http://schemas.microsoft.com/office/drawing/2014/main" val="10005"/>
                  </a:ext>
                </a:extLst>
              </a:tr>
              <a:tr h="540000">
                <a:tc>
                  <a:txBody>
                    <a:bodyPr/>
                    <a:lstStyle/>
                    <a:p>
                      <a:pPr algn="ctr"/>
                      <a:r>
                        <a:rPr lang="en-IN" dirty="0"/>
                        <a:t>31</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a:t>FFT WHOLE</a:t>
                      </a:r>
                    </a:p>
                  </a:txBody>
                  <a:tcPr/>
                </a:tc>
                <a:tc>
                  <a:txBody>
                    <a:bodyPr/>
                    <a:lstStyle/>
                    <a:p>
                      <a:r>
                        <a:rPr kumimoji="0" lang="en-IN" sz="1800" b="0" i="0" u="none" strike="noStrike" kern="1200" baseline="0" dirty="0">
                          <a:solidFill>
                            <a:schemeClr val="dk1"/>
                          </a:solidFill>
                          <a:latin typeface="+mn-lt"/>
                          <a:ea typeface="+mn-ea"/>
                          <a:cs typeface="+mn-cs"/>
                        </a:rPr>
                        <a:t>0.1 - 40 Hz</a:t>
                      </a:r>
                      <a:endParaRPr lang="en-IN" dirty="0"/>
                    </a:p>
                  </a:txBody>
                  <a:tcPr/>
                </a:tc>
                <a:extLst>
                  <a:ext uri="{0D108BD9-81ED-4DB2-BD59-A6C34878D82A}">
                    <a16:rowId xmlns:a16="http://schemas.microsoft.com/office/drawing/2014/main" val="10006"/>
                  </a:ext>
                </a:extLst>
              </a:tr>
            </a:tbl>
          </a:graphicData>
        </a:graphic>
      </p:graphicFrame>
      <p:sp>
        <p:nvSpPr>
          <p:cNvPr id="7" name="Title 1">
            <a:extLst>
              <a:ext uri="{FF2B5EF4-FFF2-40B4-BE49-F238E27FC236}">
                <a16:creationId xmlns:a16="http://schemas.microsoft.com/office/drawing/2014/main" id="{C19D1DA1-3A91-7E4B-A3AD-CEC94785AF59}"/>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
        <p:nvSpPr>
          <p:cNvPr id="2" name="Date Placeholder 1">
            <a:extLst>
              <a:ext uri="{FF2B5EF4-FFF2-40B4-BE49-F238E27FC236}">
                <a16:creationId xmlns:a16="http://schemas.microsoft.com/office/drawing/2014/main" id="{AA86C83B-ECC4-ADB0-F0A5-DBEC1997BD95}"/>
              </a:ext>
            </a:extLst>
          </p:cNvPr>
          <p:cNvSpPr>
            <a:spLocks noGrp="1"/>
          </p:cNvSpPr>
          <p:nvPr>
            <p:ph type="dt" sz="half" idx="10"/>
          </p:nvPr>
        </p:nvSpPr>
        <p:spPr/>
        <p:txBody>
          <a:bodyPr/>
          <a:lstStyle/>
          <a:p>
            <a:fld id="{7B5E8A51-01D4-1D41-B028-D62E67B2D7A5}" type="datetime1">
              <a:rPr lang="en-IN" smtClean="0">
                <a:solidFill>
                  <a:prstClr val="black">
                    <a:tint val="75000"/>
                  </a:prstClr>
                </a:solidFill>
              </a:rPr>
              <a:t>13/03/23</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8F03BA32-6A53-08D6-E527-75693B026071}"/>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15</a:t>
            </a:fld>
            <a:endParaRPr lang="en-US">
              <a:solidFill>
                <a:prstClr val="black">
                  <a:tint val="75000"/>
                </a:prstClr>
              </a:solidFill>
            </a:endParaRPr>
          </a:p>
        </p:txBody>
      </p:sp>
    </p:spTree>
    <p:extLst>
      <p:ext uri="{BB962C8B-B14F-4D97-AF65-F5344CB8AC3E}">
        <p14:creationId xmlns:p14="http://schemas.microsoft.com/office/powerpoint/2010/main" val="39137688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79576" y="760468"/>
            <a:ext cx="7632848" cy="369332"/>
          </a:xfrm>
          <a:prstGeom prst="rect">
            <a:avLst/>
          </a:prstGeom>
        </p:spPr>
        <p:txBody>
          <a:bodyPr wrap="square">
            <a:spAutoFit/>
          </a:bodyPr>
          <a:lstStyle/>
          <a:p>
            <a:pPr algn="ctr"/>
            <a:r>
              <a:rPr lang="en-IN" b="1" dirty="0"/>
              <a:t>FFT-based Spectral Features.</a:t>
            </a:r>
            <a:endParaRPr lang="en-IN" dirty="0"/>
          </a:p>
        </p:txBody>
      </p:sp>
      <p:graphicFrame>
        <p:nvGraphicFramePr>
          <p:cNvPr id="6" name="Table 5"/>
          <p:cNvGraphicFramePr>
            <a:graphicFrameLocks noGrp="1"/>
          </p:cNvGraphicFramePr>
          <p:nvPr>
            <p:extLst>
              <p:ext uri="{D42A27DB-BD31-4B8C-83A1-F6EECF244321}">
                <p14:modId xmlns:p14="http://schemas.microsoft.com/office/powerpoint/2010/main" val="3703705480"/>
              </p:ext>
            </p:extLst>
          </p:nvPr>
        </p:nvGraphicFramePr>
        <p:xfrm>
          <a:off x="2531604" y="1145424"/>
          <a:ext cx="7128792" cy="3980160"/>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304256">
                  <a:extLst>
                    <a:ext uri="{9D8B030D-6E8A-4147-A177-3AD203B41FA5}">
                      <a16:colId xmlns:a16="http://schemas.microsoft.com/office/drawing/2014/main" val="20001"/>
                    </a:ext>
                  </a:extLst>
                </a:gridCol>
                <a:gridCol w="3816424">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32</a:t>
                      </a:r>
                    </a:p>
                  </a:txBody>
                  <a:tcPr/>
                </a:tc>
                <a:tc>
                  <a:txBody>
                    <a:bodyPr/>
                    <a:lstStyle/>
                    <a:p>
                      <a:pPr algn="ctr"/>
                      <a:r>
                        <a:rPr kumimoji="0" lang="en-IN" sz="1800" b="0" i="0" u="none" strike="noStrike" kern="1200" baseline="0" dirty="0">
                          <a:solidFill>
                            <a:schemeClr val="dk1"/>
                          </a:solidFill>
                          <a:latin typeface="+mn-lt"/>
                          <a:ea typeface="+mn-ea"/>
                          <a:cs typeface="+mn-cs"/>
                        </a:rPr>
                        <a:t>FFT DT RATIO</a:t>
                      </a:r>
                      <a:endParaRPr lang="en-IN" dirty="0"/>
                    </a:p>
                  </a:txBody>
                  <a:tcPr/>
                </a:tc>
                <a:tc>
                  <a:txBody>
                    <a:bodyPr/>
                    <a:lstStyle/>
                    <a:p>
                      <a:r>
                        <a:rPr kumimoji="0" lang="en-IN" sz="1800" b="0" i="1" u="none" strike="noStrike" kern="1200" baseline="0" dirty="0">
                          <a:solidFill>
                            <a:schemeClr val="dk1"/>
                          </a:solidFill>
                          <a:latin typeface="+mn-lt"/>
                          <a:ea typeface="+mn-ea"/>
                          <a:cs typeface="+mn-cs"/>
                        </a:rPr>
                        <a:t>DELTA / THETA</a:t>
                      </a:r>
                      <a:endParaRPr lang="en-IN" dirty="0"/>
                    </a:p>
                  </a:txBody>
                  <a:tcPr/>
                </a:tc>
                <a:extLst>
                  <a:ext uri="{0D108BD9-81ED-4DB2-BD59-A6C34878D82A}">
                    <a16:rowId xmlns:a16="http://schemas.microsoft.com/office/drawing/2014/main" val="10001"/>
                  </a:ext>
                </a:extLst>
              </a:tr>
              <a:tr h="540000">
                <a:tc>
                  <a:txBody>
                    <a:bodyPr/>
                    <a:lstStyle/>
                    <a:p>
                      <a:pPr algn="ctr"/>
                      <a:r>
                        <a:rPr lang="en-IN" dirty="0"/>
                        <a:t>33</a:t>
                      </a:r>
                    </a:p>
                  </a:txBody>
                  <a:tcPr/>
                </a:tc>
                <a:tc>
                  <a:txBody>
                    <a:bodyPr/>
                    <a:lstStyle/>
                    <a:p>
                      <a:pPr algn="ctr"/>
                      <a:r>
                        <a:rPr kumimoji="0" lang="en-IN" sz="1800" b="0" i="0" u="none" strike="noStrike" kern="1200" baseline="0" dirty="0">
                          <a:solidFill>
                            <a:schemeClr val="dk1"/>
                          </a:solidFill>
                          <a:latin typeface="+mn-lt"/>
                          <a:ea typeface="+mn-ea"/>
                          <a:cs typeface="+mn-cs"/>
                        </a:rPr>
                        <a:t>FFT DA RATIO</a:t>
                      </a:r>
                      <a:endParaRPr lang="en-IN" dirty="0"/>
                    </a:p>
                  </a:txBody>
                  <a:tcPr/>
                </a:tc>
                <a:tc>
                  <a:txBody>
                    <a:bodyPr/>
                    <a:lstStyle/>
                    <a:p>
                      <a:r>
                        <a:rPr kumimoji="0" lang="en-IN" sz="1800" b="0" i="1" u="none" strike="noStrike" kern="1200" baseline="0" dirty="0">
                          <a:solidFill>
                            <a:schemeClr val="dk1"/>
                          </a:solidFill>
                          <a:latin typeface="+mn-lt"/>
                          <a:ea typeface="+mn-ea"/>
                          <a:cs typeface="+mn-cs"/>
                        </a:rPr>
                        <a:t>DELTA / ALPHA</a:t>
                      </a:r>
                      <a:endParaRPr lang="en-IN" dirty="0"/>
                    </a:p>
                  </a:txBody>
                  <a:tcPr/>
                </a:tc>
                <a:extLst>
                  <a:ext uri="{0D108BD9-81ED-4DB2-BD59-A6C34878D82A}">
                    <a16:rowId xmlns:a16="http://schemas.microsoft.com/office/drawing/2014/main" val="10002"/>
                  </a:ext>
                </a:extLst>
              </a:tr>
              <a:tr h="540000">
                <a:tc>
                  <a:txBody>
                    <a:bodyPr/>
                    <a:lstStyle/>
                    <a:p>
                      <a:pPr algn="ctr"/>
                      <a:r>
                        <a:rPr lang="en-IN" dirty="0"/>
                        <a:t>34</a:t>
                      </a:r>
                    </a:p>
                  </a:txBody>
                  <a:tcPr/>
                </a:tc>
                <a:tc>
                  <a:txBody>
                    <a:bodyPr/>
                    <a:lstStyle/>
                    <a:p>
                      <a:pPr algn="ctr"/>
                      <a:r>
                        <a:rPr kumimoji="0" lang="en-IN" sz="1800" b="0" i="0" u="none" strike="noStrike" kern="1200" baseline="0" dirty="0">
                          <a:solidFill>
                            <a:schemeClr val="dk1"/>
                          </a:solidFill>
                          <a:latin typeface="+mn-lt"/>
                          <a:ea typeface="+mn-ea"/>
                          <a:cs typeface="+mn-cs"/>
                        </a:rPr>
                        <a:t>FFT TA RATIO</a:t>
                      </a:r>
                      <a:endParaRPr lang="en-IN" dirty="0"/>
                    </a:p>
                  </a:txBody>
                  <a:tcPr/>
                </a:tc>
                <a:tc>
                  <a:txBody>
                    <a:bodyPr/>
                    <a:lstStyle/>
                    <a:p>
                      <a:r>
                        <a:rPr kumimoji="0" lang="en-IN" sz="1800" b="0" i="1" u="none" strike="noStrike" kern="1200" baseline="0" dirty="0">
                          <a:solidFill>
                            <a:schemeClr val="dk1"/>
                          </a:solidFill>
                          <a:latin typeface="+mn-lt"/>
                          <a:ea typeface="+mn-ea"/>
                          <a:cs typeface="+mn-cs"/>
                        </a:rPr>
                        <a:t>THETA / ALPHA</a:t>
                      </a:r>
                      <a:endParaRPr lang="en-IN" dirty="0"/>
                    </a:p>
                  </a:txBody>
                  <a:tcPr/>
                </a:tc>
                <a:extLst>
                  <a:ext uri="{0D108BD9-81ED-4DB2-BD59-A6C34878D82A}">
                    <a16:rowId xmlns:a16="http://schemas.microsoft.com/office/drawing/2014/main" val="10003"/>
                  </a:ext>
                </a:extLst>
              </a:tr>
              <a:tr h="540000">
                <a:tc>
                  <a:txBody>
                    <a:bodyPr/>
                    <a:lstStyle/>
                    <a:p>
                      <a:pPr algn="ctr"/>
                      <a:r>
                        <a:rPr lang="en-IN" dirty="0"/>
                        <a:t>35</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FFT DTA RATIO</a:t>
                      </a:r>
                      <a:endParaRPr lang="en-IN" dirty="0"/>
                    </a:p>
                  </a:txBody>
                  <a:tcPr/>
                </a:tc>
                <a:tc>
                  <a:txBody>
                    <a:bodyPr/>
                    <a:lstStyle/>
                    <a:p>
                      <a:r>
                        <a:rPr kumimoji="0" lang="en-IN" sz="1800" b="0" i="1" u="none" strike="noStrike" kern="1200" baseline="0" dirty="0">
                          <a:solidFill>
                            <a:schemeClr val="dk1"/>
                          </a:solidFill>
                          <a:latin typeface="+mn-lt"/>
                          <a:ea typeface="+mn-ea"/>
                          <a:cs typeface="+mn-cs"/>
                        </a:rPr>
                        <a:t>(DELTA </a:t>
                      </a:r>
                      <a:r>
                        <a:rPr kumimoji="0" lang="en-IN" sz="1800" b="0" i="0" u="none" strike="noStrike" kern="1200" baseline="0" dirty="0">
                          <a:solidFill>
                            <a:schemeClr val="dk1"/>
                          </a:solidFill>
                          <a:latin typeface="+mn-lt"/>
                          <a:ea typeface="+mn-ea"/>
                          <a:cs typeface="+mn-cs"/>
                        </a:rPr>
                        <a:t>+ </a:t>
                      </a:r>
                      <a:r>
                        <a:rPr kumimoji="0" lang="en-IN" sz="1800" b="0" i="1" u="none" strike="noStrike" kern="1200" baseline="0" dirty="0">
                          <a:solidFill>
                            <a:schemeClr val="dk1"/>
                          </a:solidFill>
                          <a:latin typeface="+mn-lt"/>
                          <a:ea typeface="+mn-ea"/>
                          <a:cs typeface="+mn-cs"/>
                        </a:rPr>
                        <a:t>THETA) / ALPHA</a:t>
                      </a:r>
                      <a:endParaRPr lang="en-IN" dirty="0"/>
                    </a:p>
                  </a:txBody>
                  <a:tcPr/>
                </a:tc>
                <a:extLst>
                  <a:ext uri="{0D108BD9-81ED-4DB2-BD59-A6C34878D82A}">
                    <a16:rowId xmlns:a16="http://schemas.microsoft.com/office/drawing/2014/main" val="10004"/>
                  </a:ext>
                </a:extLst>
              </a:tr>
              <a:tr h="540000">
                <a:tc>
                  <a:txBody>
                    <a:bodyPr/>
                    <a:lstStyle/>
                    <a:p>
                      <a:pPr algn="ctr"/>
                      <a:r>
                        <a:rPr lang="en-IN" dirty="0"/>
                        <a:t>36</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FFT SEF</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Spectral edge frequency (95 % of the total spectral power resides)</a:t>
                      </a:r>
                      <a:endParaRPr lang="en-IN" dirty="0"/>
                    </a:p>
                  </a:txBody>
                  <a:tcPr/>
                </a:tc>
                <a:extLst>
                  <a:ext uri="{0D108BD9-81ED-4DB2-BD59-A6C34878D82A}">
                    <a16:rowId xmlns:a16="http://schemas.microsoft.com/office/drawing/2014/main" val="10005"/>
                  </a:ext>
                </a:extLst>
              </a:tr>
              <a:tr h="540000">
                <a:tc>
                  <a:txBody>
                    <a:bodyPr/>
                    <a:lstStyle/>
                    <a:p>
                      <a:pPr algn="ctr"/>
                      <a:r>
                        <a:rPr lang="en-IN" dirty="0"/>
                        <a:t>37</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FFT SP-ROLL OFF</a:t>
                      </a:r>
                      <a:endParaRPr lang="en-IN" dirty="0"/>
                    </a:p>
                  </a:txBody>
                  <a:tcPr/>
                </a:tc>
                <a:tc>
                  <a:txBody>
                    <a:bodyPr/>
                    <a:lstStyle/>
                    <a:p>
                      <a:r>
                        <a:rPr kumimoji="0" lang="en-IN" sz="1800" b="0" i="0" u="none" strike="noStrike" kern="1200" baseline="0" dirty="0">
                          <a:solidFill>
                            <a:schemeClr val="dk1"/>
                          </a:solidFill>
                          <a:latin typeface="+mn-lt"/>
                          <a:ea typeface="+mn-ea"/>
                          <a:cs typeface="+mn-cs"/>
                        </a:rPr>
                        <a:t>The frequency below which 85 % of the total spectral power resides</a:t>
                      </a:r>
                      <a:endParaRPr lang="en-IN" dirty="0"/>
                    </a:p>
                  </a:txBody>
                  <a:tcPr/>
                </a:tc>
                <a:extLst>
                  <a:ext uri="{0D108BD9-81ED-4DB2-BD59-A6C34878D82A}">
                    <a16:rowId xmlns:a16="http://schemas.microsoft.com/office/drawing/2014/main" val="10006"/>
                  </a:ext>
                </a:extLst>
              </a:tr>
            </a:tbl>
          </a:graphicData>
        </a:graphic>
      </p:graphicFrame>
      <p:sp>
        <p:nvSpPr>
          <p:cNvPr id="7" name="Title 1">
            <a:extLst>
              <a:ext uri="{FF2B5EF4-FFF2-40B4-BE49-F238E27FC236}">
                <a16:creationId xmlns:a16="http://schemas.microsoft.com/office/drawing/2014/main" id="{AD240CCC-0889-0446-A19B-3AAA87466899}"/>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
        <p:nvSpPr>
          <p:cNvPr id="2" name="Date Placeholder 1">
            <a:extLst>
              <a:ext uri="{FF2B5EF4-FFF2-40B4-BE49-F238E27FC236}">
                <a16:creationId xmlns:a16="http://schemas.microsoft.com/office/drawing/2014/main" id="{5E04D4C4-97F1-32EF-9A02-D1BA637B90D0}"/>
              </a:ext>
            </a:extLst>
          </p:cNvPr>
          <p:cNvSpPr>
            <a:spLocks noGrp="1"/>
          </p:cNvSpPr>
          <p:nvPr>
            <p:ph type="dt" sz="half" idx="10"/>
          </p:nvPr>
        </p:nvSpPr>
        <p:spPr/>
        <p:txBody>
          <a:bodyPr/>
          <a:lstStyle/>
          <a:p>
            <a:fld id="{C7496BB2-4389-4244-860C-2E2A68B4FC45}" type="datetime1">
              <a:rPr lang="en-IN" smtClean="0">
                <a:solidFill>
                  <a:prstClr val="black">
                    <a:tint val="75000"/>
                  </a:prstClr>
                </a:solidFill>
              </a:rPr>
              <a:t>13/03/23</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56AC4476-46AC-66C1-AC76-46D2BE822B2D}"/>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16</a:t>
            </a:fld>
            <a:endParaRPr lang="en-US">
              <a:solidFill>
                <a:prstClr val="black">
                  <a:tint val="75000"/>
                </a:prstClr>
              </a:solidFill>
            </a:endParaRPr>
          </a:p>
        </p:txBody>
      </p:sp>
      <p:sp>
        <p:nvSpPr>
          <p:cNvPr id="5" name="TextBox 4">
            <a:extLst>
              <a:ext uri="{FF2B5EF4-FFF2-40B4-BE49-F238E27FC236}">
                <a16:creationId xmlns:a16="http://schemas.microsoft.com/office/drawing/2014/main" id="{460F35B4-4871-CE4D-50AF-8D19FC70294B}"/>
              </a:ext>
            </a:extLst>
          </p:cNvPr>
          <p:cNvSpPr txBox="1"/>
          <p:nvPr/>
        </p:nvSpPr>
        <p:spPr>
          <a:xfrm>
            <a:off x="190500" y="5279302"/>
            <a:ext cx="11811000" cy="523220"/>
          </a:xfrm>
          <a:prstGeom prst="rect">
            <a:avLst/>
          </a:prstGeom>
          <a:noFill/>
        </p:spPr>
        <p:txBody>
          <a:bodyPr wrap="square" rtlCol="0">
            <a:spAutoFit/>
          </a:bodyPr>
          <a:lstStyle/>
          <a:p>
            <a:pPr algn="just"/>
            <a:r>
              <a:rPr lang="en-IN" sz="1400" b="0" i="0" u="none" strike="noStrike" dirty="0">
                <a:solidFill>
                  <a:srgbClr val="202124"/>
                </a:solidFill>
                <a:effectLst/>
                <a:latin typeface="Google Sans"/>
              </a:rPr>
              <a:t>Spectral edge frequency 95 (SEF 95 : </a:t>
            </a:r>
            <a:r>
              <a:rPr lang="en-IN" sz="1400" b="0" i="0" u="none" strike="noStrike" dirty="0">
                <a:solidFill>
                  <a:srgbClr val="040C28"/>
                </a:solidFill>
                <a:effectLst/>
                <a:latin typeface="Google Sans"/>
              </a:rPr>
              <a:t>the frequency below which 95 % of the EEG power is located</a:t>
            </a:r>
            <a:r>
              <a:rPr lang="en-IN" sz="1400" b="0" i="0" u="none" strike="noStrike" dirty="0">
                <a:solidFill>
                  <a:srgbClr val="202124"/>
                </a:solidFill>
                <a:effectLst/>
                <a:latin typeface="Google Sans"/>
              </a:rPr>
              <a:t>) was calculated. Spectral bands of 0–4 Hz (delta) 4–8 Hz (theta), 8–13 Hz (alpha) and 13–30 Hz (beta) were analysed and the power of the spectral bands were calculated and expressed as percentage of total power.</a:t>
            </a:r>
            <a:endParaRPr lang="en-US" sz="1400" dirty="0"/>
          </a:p>
        </p:txBody>
      </p:sp>
    </p:spTree>
    <p:extLst>
      <p:ext uri="{BB962C8B-B14F-4D97-AF65-F5344CB8AC3E}">
        <p14:creationId xmlns:p14="http://schemas.microsoft.com/office/powerpoint/2010/main" val="1357594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63552" y="733998"/>
            <a:ext cx="7632848" cy="369332"/>
          </a:xfrm>
          <a:prstGeom prst="rect">
            <a:avLst/>
          </a:prstGeom>
        </p:spPr>
        <p:txBody>
          <a:bodyPr wrap="square">
            <a:spAutoFit/>
          </a:bodyPr>
          <a:lstStyle/>
          <a:p>
            <a:pPr algn="ctr"/>
            <a:r>
              <a:rPr lang="en-IN" b="1" dirty="0"/>
              <a:t>Wavelet based Features.</a:t>
            </a:r>
            <a:endParaRPr lang="en-IN" dirty="0"/>
          </a:p>
        </p:txBody>
      </p:sp>
      <p:graphicFrame>
        <p:nvGraphicFramePr>
          <p:cNvPr id="6" name="Table 5"/>
          <p:cNvGraphicFramePr>
            <a:graphicFrameLocks noGrp="1"/>
          </p:cNvGraphicFramePr>
          <p:nvPr/>
        </p:nvGraphicFramePr>
        <p:xfrm>
          <a:off x="2063552" y="1340768"/>
          <a:ext cx="7850778" cy="4860000"/>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3026242">
                  <a:extLst>
                    <a:ext uri="{9D8B030D-6E8A-4147-A177-3AD203B41FA5}">
                      <a16:colId xmlns:a16="http://schemas.microsoft.com/office/drawing/2014/main" val="20001"/>
                    </a:ext>
                  </a:extLst>
                </a:gridCol>
                <a:gridCol w="3816424">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38</a:t>
                      </a:r>
                    </a:p>
                  </a:txBody>
                  <a:tcPr/>
                </a:tc>
                <a:tc>
                  <a:txBody>
                    <a:bodyPr/>
                    <a:lstStyle/>
                    <a:p>
                      <a:pPr algn="ctr"/>
                      <a:r>
                        <a:rPr kumimoji="0" lang="en-IN" sz="1800" b="0" i="0" u="none" strike="noStrike" kern="1200" baseline="0" dirty="0">
                          <a:solidFill>
                            <a:schemeClr val="dk1"/>
                          </a:solidFill>
                          <a:latin typeface="+mn-lt"/>
                          <a:ea typeface="+mn-ea"/>
                          <a:cs typeface="+mn-cs"/>
                        </a:rPr>
                        <a:t>MIN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Minimum value</a:t>
                      </a:r>
                      <a:endParaRPr lang="en-IN" dirty="0"/>
                    </a:p>
                  </a:txBody>
                  <a:tcPr/>
                </a:tc>
                <a:extLst>
                  <a:ext uri="{0D108BD9-81ED-4DB2-BD59-A6C34878D82A}">
                    <a16:rowId xmlns:a16="http://schemas.microsoft.com/office/drawing/2014/main" val="10001"/>
                  </a:ext>
                </a:extLst>
              </a:tr>
              <a:tr h="540000">
                <a:tc>
                  <a:txBody>
                    <a:bodyPr/>
                    <a:lstStyle/>
                    <a:p>
                      <a:pPr algn="ctr"/>
                      <a:r>
                        <a:rPr lang="en-IN" dirty="0"/>
                        <a:t>39</a:t>
                      </a:r>
                    </a:p>
                  </a:txBody>
                  <a:tcPr/>
                </a:tc>
                <a:tc>
                  <a:txBody>
                    <a:bodyPr/>
                    <a:lstStyle/>
                    <a:p>
                      <a:pPr algn="ctr"/>
                      <a:r>
                        <a:rPr kumimoji="0" lang="en-IN" sz="1800" b="0" i="0" u="none" strike="noStrike" kern="1200" baseline="0" dirty="0">
                          <a:solidFill>
                            <a:schemeClr val="dk1"/>
                          </a:solidFill>
                          <a:latin typeface="+mn-lt"/>
                          <a:ea typeface="+mn-ea"/>
                          <a:cs typeface="+mn-cs"/>
                        </a:rPr>
                        <a:t>MAX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Maximum value</a:t>
                      </a:r>
                      <a:endParaRPr lang="en-IN" dirty="0"/>
                    </a:p>
                  </a:txBody>
                  <a:tcPr/>
                </a:tc>
                <a:extLst>
                  <a:ext uri="{0D108BD9-81ED-4DB2-BD59-A6C34878D82A}">
                    <a16:rowId xmlns:a16="http://schemas.microsoft.com/office/drawing/2014/main" val="10002"/>
                  </a:ext>
                </a:extLst>
              </a:tr>
              <a:tr h="540000">
                <a:tc>
                  <a:txBody>
                    <a:bodyPr/>
                    <a:lstStyle/>
                    <a:p>
                      <a:pPr algn="ctr"/>
                      <a:r>
                        <a:rPr lang="en-IN" dirty="0"/>
                        <a:t>40</a:t>
                      </a:r>
                    </a:p>
                  </a:txBody>
                  <a:tcPr/>
                </a:tc>
                <a:tc>
                  <a:txBody>
                    <a:bodyPr/>
                    <a:lstStyle/>
                    <a:p>
                      <a:pPr algn="ctr"/>
                      <a:r>
                        <a:rPr kumimoji="0" lang="en-IN" sz="1800" b="0" i="0" u="none" strike="noStrike" kern="1200" baseline="0" dirty="0">
                          <a:solidFill>
                            <a:schemeClr val="dk1"/>
                          </a:solidFill>
                          <a:latin typeface="+mn-lt"/>
                          <a:ea typeface="+mn-ea"/>
                          <a:cs typeface="+mn-cs"/>
                        </a:rPr>
                        <a:t>MEAN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a:t>
                      </a:r>
                      <a:endParaRPr lang="en-IN" dirty="0"/>
                    </a:p>
                  </a:txBody>
                  <a:tcPr/>
                </a:tc>
                <a:extLst>
                  <a:ext uri="{0D108BD9-81ED-4DB2-BD59-A6C34878D82A}">
                    <a16:rowId xmlns:a16="http://schemas.microsoft.com/office/drawing/2014/main" val="10003"/>
                  </a:ext>
                </a:extLst>
              </a:tr>
              <a:tr h="540000">
                <a:tc>
                  <a:txBody>
                    <a:bodyPr/>
                    <a:lstStyle/>
                    <a:p>
                      <a:pPr algn="ctr"/>
                      <a:r>
                        <a:rPr lang="en-IN" dirty="0"/>
                        <a:t>41</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MEDIAN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Median value</a:t>
                      </a:r>
                      <a:endParaRPr lang="en-IN" dirty="0"/>
                    </a:p>
                  </a:txBody>
                  <a:tcPr/>
                </a:tc>
                <a:extLst>
                  <a:ext uri="{0D108BD9-81ED-4DB2-BD59-A6C34878D82A}">
                    <a16:rowId xmlns:a16="http://schemas.microsoft.com/office/drawing/2014/main" val="10004"/>
                  </a:ext>
                </a:extLst>
              </a:tr>
              <a:tr h="540000">
                <a:tc>
                  <a:txBody>
                    <a:bodyPr/>
                    <a:lstStyle/>
                    <a:p>
                      <a:pPr algn="ctr"/>
                      <a:r>
                        <a:rPr lang="en-IN" dirty="0"/>
                        <a:t>42</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STD WAV VALUE</a:t>
                      </a: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Standard deviation</a:t>
                      </a:r>
                      <a:endParaRPr lang="en-IN" dirty="0"/>
                    </a:p>
                  </a:txBody>
                  <a:tcPr/>
                </a:tc>
                <a:extLst>
                  <a:ext uri="{0D108BD9-81ED-4DB2-BD59-A6C34878D82A}">
                    <a16:rowId xmlns:a16="http://schemas.microsoft.com/office/drawing/2014/main" val="10005"/>
                  </a:ext>
                </a:extLst>
              </a:tr>
              <a:tr h="540000">
                <a:tc>
                  <a:txBody>
                    <a:bodyPr/>
                    <a:lstStyle/>
                    <a:p>
                      <a:pPr algn="ctr"/>
                      <a:r>
                        <a:rPr lang="en-IN" dirty="0"/>
                        <a:t>43</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SKEWNESS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Skewness</a:t>
                      </a:r>
                      <a:endParaRPr lang="en-IN" dirty="0"/>
                    </a:p>
                  </a:txBody>
                  <a:tcPr/>
                </a:tc>
                <a:extLst>
                  <a:ext uri="{0D108BD9-81ED-4DB2-BD59-A6C34878D82A}">
                    <a16:rowId xmlns:a16="http://schemas.microsoft.com/office/drawing/2014/main" val="10006"/>
                  </a:ext>
                </a:extLst>
              </a:tr>
              <a:tr h="540000">
                <a:tc>
                  <a:txBody>
                    <a:bodyPr/>
                    <a:lstStyle/>
                    <a:p>
                      <a:pPr algn="ctr"/>
                      <a:r>
                        <a:rPr lang="en-IN" dirty="0"/>
                        <a:t>44</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KURTOSIS WAV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Kurtosis</a:t>
                      </a:r>
                      <a:endParaRPr lang="en-IN" dirty="0"/>
                    </a:p>
                  </a:txBody>
                  <a:tcPr/>
                </a:tc>
                <a:extLst>
                  <a:ext uri="{0D108BD9-81ED-4DB2-BD59-A6C34878D82A}">
                    <a16:rowId xmlns:a16="http://schemas.microsoft.com/office/drawing/2014/main" val="10007"/>
                  </a:ext>
                </a:extLst>
              </a:tr>
              <a:tr h="540000">
                <a:tc>
                  <a:txBody>
                    <a:bodyPr/>
                    <a:lstStyle/>
                    <a:p>
                      <a:pPr algn="ctr"/>
                      <a:r>
                        <a:rPr lang="en-IN" dirty="0"/>
                        <a:t>45</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WAV BAND</a:t>
                      </a:r>
                      <a:endParaRPr lang="en-IN" dirty="0"/>
                    </a:p>
                  </a:txBody>
                  <a:tcPr/>
                </a:tc>
                <a:tc>
                  <a:txBody>
                    <a:bodyPr/>
                    <a:lstStyle/>
                    <a:p>
                      <a:r>
                        <a:rPr kumimoji="0" lang="en-IN" sz="1800" b="0" i="0" u="none" strike="noStrike" kern="1200" baseline="0" dirty="0">
                          <a:solidFill>
                            <a:schemeClr val="dk1"/>
                          </a:solidFill>
                          <a:latin typeface="+mn-lt"/>
                          <a:ea typeface="+mn-ea"/>
                          <a:cs typeface="+mn-cs"/>
                        </a:rPr>
                        <a:t>Relative energy</a:t>
                      </a:r>
                      <a:endParaRPr lang="en-IN" dirty="0"/>
                    </a:p>
                  </a:txBody>
                  <a:tcPr/>
                </a:tc>
                <a:extLst>
                  <a:ext uri="{0D108BD9-81ED-4DB2-BD59-A6C34878D82A}">
                    <a16:rowId xmlns:a16="http://schemas.microsoft.com/office/drawing/2014/main" val="10008"/>
                  </a:ext>
                </a:extLst>
              </a:tr>
            </a:tbl>
          </a:graphicData>
        </a:graphic>
      </p:graphicFrame>
      <p:sp>
        <p:nvSpPr>
          <p:cNvPr id="7" name="Title 1">
            <a:extLst>
              <a:ext uri="{FF2B5EF4-FFF2-40B4-BE49-F238E27FC236}">
                <a16:creationId xmlns:a16="http://schemas.microsoft.com/office/drawing/2014/main" id="{0A15D483-7D8A-A740-9AD8-8E6359F18489}"/>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
        <p:nvSpPr>
          <p:cNvPr id="2" name="Date Placeholder 1">
            <a:extLst>
              <a:ext uri="{FF2B5EF4-FFF2-40B4-BE49-F238E27FC236}">
                <a16:creationId xmlns:a16="http://schemas.microsoft.com/office/drawing/2014/main" id="{CAAAC710-C43E-2B89-9874-DDB77CCF9E71}"/>
              </a:ext>
            </a:extLst>
          </p:cNvPr>
          <p:cNvSpPr>
            <a:spLocks noGrp="1"/>
          </p:cNvSpPr>
          <p:nvPr>
            <p:ph type="dt" sz="half" idx="10"/>
          </p:nvPr>
        </p:nvSpPr>
        <p:spPr/>
        <p:txBody>
          <a:bodyPr/>
          <a:lstStyle/>
          <a:p>
            <a:fld id="{BEF234A2-235F-2E4D-87BC-B34CD2C23247}" type="datetime1">
              <a:rPr lang="en-IN" smtClean="0">
                <a:solidFill>
                  <a:prstClr val="black">
                    <a:tint val="75000"/>
                  </a:prstClr>
                </a:solidFill>
              </a:rPr>
              <a:t>13/03/23</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6706A299-B5AC-6B30-F773-E5FDCAE631B0}"/>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17</a:t>
            </a:fld>
            <a:endParaRPr lang="en-US">
              <a:solidFill>
                <a:prstClr val="black">
                  <a:tint val="75000"/>
                </a:prstClr>
              </a:solidFill>
            </a:endParaRPr>
          </a:p>
        </p:txBody>
      </p:sp>
    </p:spTree>
    <p:extLst>
      <p:ext uri="{BB962C8B-B14F-4D97-AF65-F5344CB8AC3E}">
        <p14:creationId xmlns:p14="http://schemas.microsoft.com/office/powerpoint/2010/main" val="34894953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47601" y="908912"/>
            <a:ext cx="7632848" cy="369332"/>
          </a:xfrm>
          <a:prstGeom prst="rect">
            <a:avLst/>
          </a:prstGeom>
        </p:spPr>
        <p:txBody>
          <a:bodyPr wrap="square">
            <a:spAutoFit/>
          </a:bodyPr>
          <a:lstStyle/>
          <a:p>
            <a:pPr algn="ctr"/>
            <a:r>
              <a:rPr lang="en-IN" b="1" dirty="0"/>
              <a:t>Wavelet based Features.</a:t>
            </a:r>
            <a:endParaRPr lang="en-IN" dirty="0"/>
          </a:p>
        </p:txBody>
      </p:sp>
      <p:graphicFrame>
        <p:nvGraphicFramePr>
          <p:cNvPr id="6" name="Table 5"/>
          <p:cNvGraphicFramePr>
            <a:graphicFrameLocks noGrp="1"/>
          </p:cNvGraphicFramePr>
          <p:nvPr>
            <p:extLst>
              <p:ext uri="{D42A27DB-BD31-4B8C-83A1-F6EECF244321}">
                <p14:modId xmlns:p14="http://schemas.microsoft.com/office/powerpoint/2010/main" val="1157894653"/>
              </p:ext>
            </p:extLst>
          </p:nvPr>
        </p:nvGraphicFramePr>
        <p:xfrm>
          <a:off x="1981200" y="1447800"/>
          <a:ext cx="8965650" cy="4754880"/>
        </p:xfrm>
        <a:graphic>
          <a:graphicData uri="http://schemas.openxmlformats.org/drawingml/2006/table">
            <a:tbl>
              <a:tblPr firstRow="1" bandRow="1">
                <a:tableStyleId>{5C22544A-7EE6-4342-B048-85BDC9FD1C3A}</a:tableStyleId>
              </a:tblPr>
              <a:tblGrid>
                <a:gridCol w="1046429">
                  <a:extLst>
                    <a:ext uri="{9D8B030D-6E8A-4147-A177-3AD203B41FA5}">
                      <a16:colId xmlns:a16="http://schemas.microsoft.com/office/drawing/2014/main" val="20000"/>
                    </a:ext>
                  </a:extLst>
                </a:gridCol>
                <a:gridCol w="3560835">
                  <a:extLst>
                    <a:ext uri="{9D8B030D-6E8A-4147-A177-3AD203B41FA5}">
                      <a16:colId xmlns:a16="http://schemas.microsoft.com/office/drawing/2014/main" val="20001"/>
                    </a:ext>
                  </a:extLst>
                </a:gridCol>
                <a:gridCol w="4358386">
                  <a:extLst>
                    <a:ext uri="{9D8B030D-6E8A-4147-A177-3AD203B41FA5}">
                      <a16:colId xmlns:a16="http://schemas.microsoft.com/office/drawing/2014/main" val="20002"/>
                    </a:ext>
                  </a:extLst>
                </a:gridCol>
              </a:tblGrid>
              <a:tr h="36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360000">
                <a:tc>
                  <a:txBody>
                    <a:bodyPr/>
                    <a:lstStyle/>
                    <a:p>
                      <a:pPr algn="ctr"/>
                      <a:r>
                        <a:rPr lang="en-IN" dirty="0"/>
                        <a:t>46</a:t>
                      </a:r>
                    </a:p>
                  </a:txBody>
                  <a:tcPr/>
                </a:tc>
                <a:tc>
                  <a:txBody>
                    <a:bodyPr/>
                    <a:lstStyle/>
                    <a:p>
                      <a:pPr algn="ctr"/>
                      <a:r>
                        <a:rPr kumimoji="0" lang="en-IN" sz="1800" b="0" i="0" u="none" strike="noStrike" kern="1200" baseline="0" dirty="0">
                          <a:solidFill>
                            <a:schemeClr val="dk1"/>
                          </a:solidFill>
                          <a:latin typeface="+mn-lt"/>
                          <a:ea typeface="+mn-ea"/>
                          <a:cs typeface="+mn-cs"/>
                        </a:rPr>
                        <a:t>ENTROPY SPECTRAL WAV</a:t>
                      </a:r>
                      <a:endParaRPr lang="en-IN" dirty="0"/>
                    </a:p>
                  </a:txBody>
                  <a:tcPr/>
                </a:tc>
                <a:tc>
                  <a:txBody>
                    <a:bodyPr/>
                    <a:lstStyle/>
                    <a:p>
                      <a:r>
                        <a:rPr kumimoji="0" lang="en-IN" sz="1800" b="0" i="0" u="none" strike="noStrike" kern="1200" baseline="0" dirty="0">
                          <a:solidFill>
                            <a:schemeClr val="dk1"/>
                          </a:solidFill>
                          <a:latin typeface="+mn-lt"/>
                          <a:ea typeface="+mn-ea"/>
                          <a:cs typeface="+mn-cs"/>
                        </a:rPr>
                        <a:t>The spectral entropy</a:t>
                      </a:r>
                      <a:endParaRPr lang="en-IN" dirty="0"/>
                    </a:p>
                  </a:txBody>
                  <a:tcPr/>
                </a:tc>
                <a:extLst>
                  <a:ext uri="{0D108BD9-81ED-4DB2-BD59-A6C34878D82A}">
                    <a16:rowId xmlns:a16="http://schemas.microsoft.com/office/drawing/2014/main" val="10001"/>
                  </a:ext>
                </a:extLst>
              </a:tr>
              <a:tr h="360000">
                <a:tc>
                  <a:txBody>
                    <a:bodyPr/>
                    <a:lstStyle/>
                    <a:p>
                      <a:pPr algn="ctr"/>
                      <a:r>
                        <a:rPr lang="en-IN" dirty="0"/>
                        <a:t>47</a:t>
                      </a:r>
                    </a:p>
                  </a:txBody>
                  <a:tcPr/>
                </a:tc>
                <a:tc>
                  <a:txBody>
                    <a:bodyPr/>
                    <a:lstStyle/>
                    <a:p>
                      <a:pPr algn="ctr"/>
                      <a:r>
                        <a:rPr kumimoji="0" lang="en-IN" sz="1800" b="0" i="0" u="none" strike="noStrike" kern="1200" baseline="0" dirty="0">
                          <a:solidFill>
                            <a:schemeClr val="dk1"/>
                          </a:solidFill>
                          <a:latin typeface="+mn-lt"/>
                          <a:ea typeface="+mn-ea"/>
                          <a:cs typeface="+mn-cs"/>
                        </a:rPr>
                        <a:t>1</a:t>
                      </a:r>
                      <a:r>
                        <a:rPr kumimoji="0" lang="en-IN" sz="1800" b="0" i="1" u="none" strike="noStrike" kern="1200" baseline="30000" dirty="0">
                          <a:solidFill>
                            <a:schemeClr val="dk1"/>
                          </a:solidFill>
                          <a:latin typeface="+mn-lt"/>
                          <a:ea typeface="+mn-ea"/>
                          <a:cs typeface="+mn-cs"/>
                        </a:rPr>
                        <a:t>st</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WAV MEAN</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 of the 1</a:t>
                      </a:r>
                      <a:r>
                        <a:rPr kumimoji="0" lang="en-IN" sz="1800" b="0" i="1" u="none" strike="noStrike" kern="1200" baseline="0" dirty="0">
                          <a:solidFill>
                            <a:schemeClr val="dk1"/>
                          </a:solidFill>
                          <a:latin typeface="+mn-lt"/>
                          <a:ea typeface="+mn-ea"/>
                          <a:cs typeface="+mn-cs"/>
                        </a:rPr>
                        <a:t>st </a:t>
                      </a:r>
                      <a:r>
                        <a:rPr kumimoji="0" lang="en-IN" sz="1800" b="0" i="0" u="none" strike="noStrike" kern="1200" baseline="0" dirty="0">
                          <a:solidFill>
                            <a:schemeClr val="dk1"/>
                          </a:solidFill>
                          <a:latin typeface="+mn-lt"/>
                          <a:ea typeface="+mn-ea"/>
                          <a:cs typeface="+mn-cs"/>
                        </a:rPr>
                        <a:t>derivative</a:t>
                      </a:r>
                      <a:endParaRPr lang="en-IN" dirty="0"/>
                    </a:p>
                  </a:txBody>
                  <a:tcPr/>
                </a:tc>
                <a:extLst>
                  <a:ext uri="{0D108BD9-81ED-4DB2-BD59-A6C34878D82A}">
                    <a16:rowId xmlns:a16="http://schemas.microsoft.com/office/drawing/2014/main" val="10002"/>
                  </a:ext>
                </a:extLst>
              </a:tr>
              <a:tr h="360000">
                <a:tc>
                  <a:txBody>
                    <a:bodyPr/>
                    <a:lstStyle/>
                    <a:p>
                      <a:pPr algn="ctr"/>
                      <a:r>
                        <a:rPr lang="en-IN" dirty="0"/>
                        <a:t>48</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1</a:t>
                      </a:r>
                      <a:r>
                        <a:rPr kumimoji="0" lang="en-IN" sz="1800" b="0" i="1" u="none" strike="noStrike" kern="1200" baseline="30000" dirty="0">
                          <a:solidFill>
                            <a:schemeClr val="dk1"/>
                          </a:solidFill>
                          <a:latin typeface="+mn-lt"/>
                          <a:ea typeface="+mn-ea"/>
                          <a:cs typeface="+mn-cs"/>
                        </a:rPr>
                        <a:t>st</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WAV MAX</a:t>
                      </a:r>
                      <a:endParaRPr lang="en-IN" dirty="0"/>
                    </a:p>
                    <a:p>
                      <a:pPr algn="ctr"/>
                      <a:endParaRPr lang="en-IN" dirty="0"/>
                    </a:p>
                  </a:txBody>
                  <a:tcPr/>
                </a:tc>
                <a:tc>
                  <a:txBody>
                    <a:bodyPr/>
                    <a:lstStyle/>
                    <a:p>
                      <a:r>
                        <a:rPr kumimoji="0" lang="en-IN" sz="1800" b="0" i="0" u="none" strike="noStrike" kern="1200" baseline="0" dirty="0">
                          <a:solidFill>
                            <a:schemeClr val="dk1"/>
                          </a:solidFill>
                          <a:latin typeface="+mn-lt"/>
                          <a:ea typeface="+mn-ea"/>
                          <a:cs typeface="+mn-cs"/>
                        </a:rPr>
                        <a:t>Maximum value of the 1</a:t>
                      </a:r>
                      <a:r>
                        <a:rPr kumimoji="0" lang="en-IN" sz="1800" b="0" i="1" u="none" strike="noStrike" kern="1200" baseline="0" dirty="0">
                          <a:solidFill>
                            <a:schemeClr val="dk1"/>
                          </a:solidFill>
                          <a:latin typeface="+mn-lt"/>
                          <a:ea typeface="+mn-ea"/>
                          <a:cs typeface="+mn-cs"/>
                        </a:rPr>
                        <a:t>st </a:t>
                      </a:r>
                      <a:r>
                        <a:rPr kumimoji="0" lang="en-IN" sz="1800" b="0" i="0" u="none" strike="noStrike" kern="1200" baseline="0" dirty="0">
                          <a:solidFill>
                            <a:schemeClr val="dk1"/>
                          </a:solidFill>
                          <a:latin typeface="+mn-lt"/>
                          <a:ea typeface="+mn-ea"/>
                          <a:cs typeface="+mn-cs"/>
                        </a:rPr>
                        <a:t>derivative</a:t>
                      </a:r>
                      <a:endParaRPr lang="en-IN" dirty="0"/>
                    </a:p>
                  </a:txBody>
                  <a:tcPr/>
                </a:tc>
                <a:extLst>
                  <a:ext uri="{0D108BD9-81ED-4DB2-BD59-A6C34878D82A}">
                    <a16:rowId xmlns:a16="http://schemas.microsoft.com/office/drawing/2014/main" val="10003"/>
                  </a:ext>
                </a:extLst>
              </a:tr>
              <a:tr h="360000">
                <a:tc>
                  <a:txBody>
                    <a:bodyPr/>
                    <a:lstStyle/>
                    <a:p>
                      <a:pPr algn="ctr"/>
                      <a:r>
                        <a:rPr lang="en-IN" dirty="0"/>
                        <a:t>49</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2</a:t>
                      </a:r>
                      <a:r>
                        <a:rPr kumimoji="0" lang="en-IN" sz="1800" b="0" i="0" u="none" strike="noStrike" kern="1200" baseline="30000" dirty="0">
                          <a:solidFill>
                            <a:schemeClr val="dk1"/>
                          </a:solidFill>
                          <a:latin typeface="+mn-lt"/>
                          <a:ea typeface="+mn-ea"/>
                          <a:cs typeface="+mn-cs"/>
                        </a:rPr>
                        <a:t>nd</a:t>
                      </a:r>
                      <a:r>
                        <a:rPr kumimoji="0" lang="en-IN" sz="1800" b="0" i="0" u="none" strike="noStrike" kern="1200" baseline="0" dirty="0">
                          <a:solidFill>
                            <a:schemeClr val="dk1"/>
                          </a:solidFill>
                          <a:latin typeface="+mn-lt"/>
                          <a:ea typeface="+mn-ea"/>
                          <a:cs typeface="+mn-cs"/>
                        </a:rPr>
                        <a:t> </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WAV MEAN</a:t>
                      </a:r>
                      <a:endParaRPr lang="en-IN" dirty="0"/>
                    </a:p>
                    <a:p>
                      <a:pPr marL="0" marR="0" indent="0" algn="ctr" defTabSz="914400" rtl="0" eaLnBrk="1" fontAlgn="auto" latinLnBrk="0" hangingPunct="1">
                        <a:lnSpc>
                          <a:spcPct val="100000"/>
                        </a:lnSpc>
                        <a:spcBef>
                          <a:spcPts val="0"/>
                        </a:spcBef>
                        <a:spcAft>
                          <a:spcPts val="0"/>
                        </a:spcAft>
                        <a:buClrTx/>
                        <a:buSzTx/>
                        <a:buFontTx/>
                        <a:buNone/>
                        <a:tabLst/>
                        <a:defRPr/>
                      </a:pP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 of the 2</a:t>
                      </a:r>
                      <a:r>
                        <a:rPr kumimoji="0" lang="en-IN" sz="1800" b="0" i="1" u="none" strike="noStrike" kern="1200" baseline="0" dirty="0">
                          <a:solidFill>
                            <a:schemeClr val="dk1"/>
                          </a:solidFill>
                          <a:latin typeface="+mn-lt"/>
                          <a:ea typeface="+mn-ea"/>
                          <a:cs typeface="+mn-cs"/>
                        </a:rPr>
                        <a:t>nd </a:t>
                      </a:r>
                      <a:r>
                        <a:rPr kumimoji="0" lang="en-IN" sz="1800" b="0" i="0" u="none" strike="noStrike" kern="1200" baseline="0" dirty="0">
                          <a:solidFill>
                            <a:schemeClr val="dk1"/>
                          </a:solidFill>
                          <a:latin typeface="+mn-lt"/>
                          <a:ea typeface="+mn-ea"/>
                          <a:cs typeface="+mn-cs"/>
                        </a:rPr>
                        <a:t>derivative</a:t>
                      </a:r>
                      <a:endParaRPr lang="en-IN" dirty="0"/>
                    </a:p>
                  </a:txBody>
                  <a:tcPr/>
                </a:tc>
                <a:extLst>
                  <a:ext uri="{0D108BD9-81ED-4DB2-BD59-A6C34878D82A}">
                    <a16:rowId xmlns:a16="http://schemas.microsoft.com/office/drawing/2014/main" val="10004"/>
                  </a:ext>
                </a:extLst>
              </a:tr>
              <a:tr h="360000">
                <a:tc>
                  <a:txBody>
                    <a:bodyPr/>
                    <a:lstStyle/>
                    <a:p>
                      <a:pPr algn="ctr"/>
                      <a:r>
                        <a:rPr lang="en-IN" dirty="0"/>
                        <a:t>50</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2</a:t>
                      </a:r>
                      <a:r>
                        <a:rPr kumimoji="0" lang="en-IN" sz="1800" b="0" i="0" u="none" strike="noStrike" kern="1200" baseline="30000" dirty="0">
                          <a:solidFill>
                            <a:schemeClr val="dk1"/>
                          </a:solidFill>
                          <a:latin typeface="+mn-lt"/>
                          <a:ea typeface="+mn-ea"/>
                          <a:cs typeface="+mn-cs"/>
                        </a:rPr>
                        <a:t>nd</a:t>
                      </a:r>
                      <a:r>
                        <a:rPr kumimoji="0" lang="en-IN" sz="1800" b="0" i="0" u="none" strike="noStrike" kern="1200" baseline="0" dirty="0">
                          <a:solidFill>
                            <a:schemeClr val="dk1"/>
                          </a:solidFill>
                          <a:latin typeface="+mn-lt"/>
                          <a:ea typeface="+mn-ea"/>
                          <a:cs typeface="+mn-cs"/>
                        </a:rPr>
                        <a:t> </a:t>
                      </a:r>
                      <a:r>
                        <a:rPr kumimoji="0" lang="en-IN" sz="1800" b="0" i="1" u="none" strike="noStrike" kern="1200" baseline="0" dirty="0">
                          <a:solidFill>
                            <a:schemeClr val="dk1"/>
                          </a:solidFill>
                          <a:latin typeface="+mn-lt"/>
                          <a:ea typeface="+mn-ea"/>
                          <a:cs typeface="+mn-cs"/>
                        </a:rPr>
                        <a:t> </a:t>
                      </a:r>
                      <a:r>
                        <a:rPr kumimoji="0" lang="en-IN" sz="1800" b="0" i="0" u="none" strike="noStrike" kern="1200" baseline="0" dirty="0">
                          <a:solidFill>
                            <a:schemeClr val="dk1"/>
                          </a:solidFill>
                          <a:latin typeface="+mn-lt"/>
                          <a:ea typeface="+mn-ea"/>
                          <a:cs typeface="+mn-cs"/>
                        </a:rPr>
                        <a:t>DIFF WAV MAX</a:t>
                      </a:r>
                      <a:endParaRPr lang="en-IN" dirty="0"/>
                    </a:p>
                    <a:p>
                      <a:pPr marL="0" marR="0" indent="0" algn="ctr" defTabSz="914400" rtl="0" eaLnBrk="1" fontAlgn="auto" latinLnBrk="0" hangingPunct="1">
                        <a:lnSpc>
                          <a:spcPct val="100000"/>
                        </a:lnSpc>
                        <a:spcBef>
                          <a:spcPts val="0"/>
                        </a:spcBef>
                        <a:spcAft>
                          <a:spcPts val="0"/>
                        </a:spcAft>
                        <a:buClrTx/>
                        <a:buSzTx/>
                        <a:buFontTx/>
                        <a:buNone/>
                        <a:tabLst/>
                        <a:defRPr/>
                      </a:pPr>
                      <a:endParaRPr lang="en-IN"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Maximum value of the 2</a:t>
                      </a:r>
                      <a:r>
                        <a:rPr kumimoji="0" lang="en-IN" sz="1800" b="0" i="1" u="none" strike="noStrike" kern="1200" baseline="0" dirty="0">
                          <a:solidFill>
                            <a:schemeClr val="dk1"/>
                          </a:solidFill>
                          <a:latin typeface="+mn-lt"/>
                          <a:ea typeface="+mn-ea"/>
                          <a:cs typeface="+mn-cs"/>
                        </a:rPr>
                        <a:t>nd </a:t>
                      </a:r>
                      <a:r>
                        <a:rPr kumimoji="0" lang="en-IN" sz="1800" b="0" i="0" u="none" strike="noStrike" kern="1200" baseline="0" dirty="0">
                          <a:solidFill>
                            <a:schemeClr val="dk1"/>
                          </a:solidFill>
                          <a:latin typeface="+mn-lt"/>
                          <a:ea typeface="+mn-ea"/>
                          <a:cs typeface="+mn-cs"/>
                        </a:rPr>
                        <a:t>derivative</a:t>
                      </a:r>
                      <a:endParaRPr lang="en-IN" dirty="0"/>
                    </a:p>
                  </a:txBody>
                  <a:tcPr/>
                </a:tc>
                <a:extLst>
                  <a:ext uri="{0D108BD9-81ED-4DB2-BD59-A6C34878D82A}">
                    <a16:rowId xmlns:a16="http://schemas.microsoft.com/office/drawing/2014/main" val="10005"/>
                  </a:ext>
                </a:extLst>
              </a:tr>
              <a:tr h="360000">
                <a:tc>
                  <a:txBody>
                    <a:bodyPr/>
                    <a:lstStyle/>
                    <a:p>
                      <a:pPr algn="ctr"/>
                      <a:r>
                        <a:rPr lang="en-IN" dirty="0"/>
                        <a:t>51</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ENERGY PERCENT WAV</a:t>
                      </a:r>
                      <a:endParaRPr lang="en-IN" dirty="0"/>
                    </a:p>
                  </a:txBody>
                  <a:tcPr/>
                </a:tc>
                <a:tc>
                  <a:txBody>
                    <a:bodyPr/>
                    <a:lstStyle/>
                    <a:p>
                      <a:r>
                        <a:rPr kumimoji="0" lang="en-IN" sz="1800" b="0" i="0" u="none" strike="noStrike" kern="1200" baseline="0" dirty="0">
                          <a:solidFill>
                            <a:schemeClr val="dk1"/>
                          </a:solidFill>
                          <a:latin typeface="+mn-lt"/>
                          <a:ea typeface="+mn-ea"/>
                          <a:cs typeface="+mn-cs"/>
                        </a:rPr>
                        <a:t>Percentage of the total energy of a</a:t>
                      </a:r>
                    </a:p>
                    <a:p>
                      <a:r>
                        <a:rPr kumimoji="0" lang="en-IN" sz="1800" b="0" i="0" u="none" strike="noStrike" kern="1200" baseline="0" dirty="0">
                          <a:solidFill>
                            <a:schemeClr val="dk1"/>
                          </a:solidFill>
                          <a:latin typeface="+mn-lt"/>
                          <a:ea typeface="+mn-ea"/>
                          <a:cs typeface="+mn-cs"/>
                        </a:rPr>
                        <a:t>detail/approximation</a:t>
                      </a:r>
                      <a:endParaRPr lang="en-IN" dirty="0"/>
                    </a:p>
                  </a:txBody>
                  <a:tcPr/>
                </a:tc>
                <a:extLst>
                  <a:ext uri="{0D108BD9-81ED-4DB2-BD59-A6C34878D82A}">
                    <a16:rowId xmlns:a16="http://schemas.microsoft.com/office/drawing/2014/main" val="10006"/>
                  </a:ext>
                </a:extLst>
              </a:tr>
              <a:tr h="360000">
                <a:tc>
                  <a:txBody>
                    <a:bodyPr/>
                    <a:lstStyle/>
                    <a:p>
                      <a:pPr algn="ctr"/>
                      <a:r>
                        <a:rPr lang="en-IN" dirty="0"/>
                        <a:t>52</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WAV ZERO CROSSING</a:t>
                      </a:r>
                      <a:endParaRPr lang="en-IN" dirty="0"/>
                    </a:p>
                  </a:txBody>
                  <a:tcPr/>
                </a:tc>
                <a:tc>
                  <a:txBody>
                    <a:bodyPr/>
                    <a:lstStyle/>
                    <a:p>
                      <a:r>
                        <a:rPr kumimoji="0" lang="en-IN" sz="1800" b="0" i="0" u="none" strike="noStrike" kern="1200" baseline="0" dirty="0">
                          <a:solidFill>
                            <a:schemeClr val="dk1"/>
                          </a:solidFill>
                          <a:latin typeface="+mn-lt"/>
                          <a:ea typeface="+mn-ea"/>
                          <a:cs typeface="+mn-cs"/>
                        </a:rPr>
                        <a:t>Zero crossing</a:t>
                      </a:r>
                      <a:endParaRPr lang="en-IN" dirty="0"/>
                    </a:p>
                  </a:txBody>
                  <a:tcPr/>
                </a:tc>
                <a:extLst>
                  <a:ext uri="{0D108BD9-81ED-4DB2-BD59-A6C34878D82A}">
                    <a16:rowId xmlns:a16="http://schemas.microsoft.com/office/drawing/2014/main" val="10007"/>
                  </a:ext>
                </a:extLst>
              </a:tr>
              <a:tr h="360000">
                <a:tc>
                  <a:txBody>
                    <a:bodyPr/>
                    <a:lstStyle/>
                    <a:p>
                      <a:pPr algn="ctr"/>
                      <a:r>
                        <a:rPr lang="en-IN" dirty="0"/>
                        <a:t>53</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WAV COEFF OF VARIATION</a:t>
                      </a:r>
                      <a:endParaRPr lang="en-IN" dirty="0"/>
                    </a:p>
                  </a:txBody>
                  <a:tcPr/>
                </a:tc>
                <a:tc>
                  <a:txBody>
                    <a:bodyPr/>
                    <a:lstStyle/>
                    <a:p>
                      <a:r>
                        <a:rPr kumimoji="0" lang="en-IN" sz="1800" b="0" i="0" u="none" strike="noStrike" kern="1200" baseline="0" dirty="0">
                          <a:solidFill>
                            <a:schemeClr val="dk1"/>
                          </a:solidFill>
                          <a:latin typeface="+mn-lt"/>
                          <a:ea typeface="+mn-ea"/>
                          <a:cs typeface="+mn-cs"/>
                        </a:rPr>
                        <a:t>Coefficient of variation</a:t>
                      </a:r>
                      <a:endParaRPr lang="en-IN" dirty="0"/>
                    </a:p>
                  </a:txBody>
                  <a:tcPr/>
                </a:tc>
                <a:extLst>
                  <a:ext uri="{0D108BD9-81ED-4DB2-BD59-A6C34878D82A}">
                    <a16:rowId xmlns:a16="http://schemas.microsoft.com/office/drawing/2014/main" val="10008"/>
                  </a:ext>
                </a:extLst>
              </a:tr>
              <a:tr h="360000">
                <a:tc>
                  <a:txBody>
                    <a:bodyPr/>
                    <a:lstStyle/>
                    <a:p>
                      <a:pPr algn="ctr"/>
                      <a:r>
                        <a:rPr lang="en-IN" dirty="0"/>
                        <a:t>54</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WAV TOTAL ENERGY</a:t>
                      </a:r>
                      <a:endParaRPr lang="en-IN" dirty="0"/>
                    </a:p>
                  </a:txBody>
                  <a:tcPr/>
                </a:tc>
                <a:tc>
                  <a:txBody>
                    <a:bodyPr/>
                    <a:lstStyle/>
                    <a:p>
                      <a:r>
                        <a:rPr lang="en-IN" dirty="0"/>
                        <a:t>Total Energy</a:t>
                      </a:r>
                    </a:p>
                  </a:txBody>
                  <a:tcPr/>
                </a:tc>
                <a:extLst>
                  <a:ext uri="{0D108BD9-81ED-4DB2-BD59-A6C34878D82A}">
                    <a16:rowId xmlns:a16="http://schemas.microsoft.com/office/drawing/2014/main" val="10009"/>
                  </a:ext>
                </a:extLst>
              </a:tr>
            </a:tbl>
          </a:graphicData>
        </a:graphic>
      </p:graphicFrame>
      <p:sp>
        <p:nvSpPr>
          <p:cNvPr id="7" name="Title 1">
            <a:extLst>
              <a:ext uri="{FF2B5EF4-FFF2-40B4-BE49-F238E27FC236}">
                <a16:creationId xmlns:a16="http://schemas.microsoft.com/office/drawing/2014/main" id="{D03CAE13-4F71-994F-AC3D-32BE834E8484}"/>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
        <p:nvSpPr>
          <p:cNvPr id="2" name="Date Placeholder 1">
            <a:extLst>
              <a:ext uri="{FF2B5EF4-FFF2-40B4-BE49-F238E27FC236}">
                <a16:creationId xmlns:a16="http://schemas.microsoft.com/office/drawing/2014/main" id="{E25C9059-B221-58BD-9450-E5B17609C2C1}"/>
              </a:ext>
            </a:extLst>
          </p:cNvPr>
          <p:cNvSpPr>
            <a:spLocks noGrp="1"/>
          </p:cNvSpPr>
          <p:nvPr>
            <p:ph type="dt" sz="half" idx="10"/>
          </p:nvPr>
        </p:nvSpPr>
        <p:spPr/>
        <p:txBody>
          <a:bodyPr/>
          <a:lstStyle/>
          <a:p>
            <a:fld id="{2FB15E51-BE86-CE48-8AC5-5A22125E1756}" type="datetime1">
              <a:rPr lang="en-IN" smtClean="0">
                <a:solidFill>
                  <a:prstClr val="black">
                    <a:tint val="75000"/>
                  </a:prstClr>
                </a:solidFill>
              </a:rPr>
              <a:t>13/03/23</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32D74780-F91E-B38B-85C2-5F38F62FFA06}"/>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18</a:t>
            </a:fld>
            <a:endParaRPr lang="en-US">
              <a:solidFill>
                <a:prstClr val="black">
                  <a:tint val="75000"/>
                </a:prstClr>
              </a:solidFill>
            </a:endParaRPr>
          </a:p>
        </p:txBody>
      </p:sp>
    </p:spTree>
    <p:extLst>
      <p:ext uri="{BB962C8B-B14F-4D97-AF65-F5344CB8AC3E}">
        <p14:creationId xmlns:p14="http://schemas.microsoft.com/office/powerpoint/2010/main" val="35902633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22784" y="930148"/>
            <a:ext cx="7632848" cy="369332"/>
          </a:xfrm>
          <a:prstGeom prst="rect">
            <a:avLst/>
          </a:prstGeom>
        </p:spPr>
        <p:txBody>
          <a:bodyPr wrap="square">
            <a:spAutoFit/>
          </a:bodyPr>
          <a:lstStyle/>
          <a:p>
            <a:pPr algn="ctr"/>
            <a:r>
              <a:rPr lang="en-IN" b="1" dirty="0"/>
              <a:t>Other Features.</a:t>
            </a:r>
            <a:endParaRPr lang="en-IN" dirty="0"/>
          </a:p>
        </p:txBody>
      </p:sp>
      <p:graphicFrame>
        <p:nvGraphicFramePr>
          <p:cNvPr id="6" name="Table 5"/>
          <p:cNvGraphicFramePr>
            <a:graphicFrameLocks noGrp="1"/>
          </p:cNvGraphicFramePr>
          <p:nvPr>
            <p:extLst>
              <p:ext uri="{D42A27DB-BD31-4B8C-83A1-F6EECF244321}">
                <p14:modId xmlns:p14="http://schemas.microsoft.com/office/powerpoint/2010/main" val="3006479828"/>
              </p:ext>
            </p:extLst>
          </p:nvPr>
        </p:nvGraphicFramePr>
        <p:xfrm>
          <a:off x="1981200" y="1484784"/>
          <a:ext cx="8626094" cy="3600000"/>
        </p:xfrm>
        <a:graphic>
          <a:graphicData uri="http://schemas.openxmlformats.org/drawingml/2006/table">
            <a:tbl>
              <a:tblPr firstRow="1" bandRow="1">
                <a:tableStyleId>{5C22544A-7EE6-4342-B048-85BDC9FD1C3A}</a:tableStyleId>
              </a:tblPr>
              <a:tblGrid>
                <a:gridCol w="1006797">
                  <a:extLst>
                    <a:ext uri="{9D8B030D-6E8A-4147-A177-3AD203B41FA5}">
                      <a16:colId xmlns:a16="http://schemas.microsoft.com/office/drawing/2014/main" val="20000"/>
                    </a:ext>
                  </a:extLst>
                </a:gridCol>
                <a:gridCol w="3425976">
                  <a:extLst>
                    <a:ext uri="{9D8B030D-6E8A-4147-A177-3AD203B41FA5}">
                      <a16:colId xmlns:a16="http://schemas.microsoft.com/office/drawing/2014/main" val="20001"/>
                    </a:ext>
                  </a:extLst>
                </a:gridCol>
                <a:gridCol w="4193321">
                  <a:extLst>
                    <a:ext uri="{9D8B030D-6E8A-4147-A177-3AD203B41FA5}">
                      <a16:colId xmlns:a16="http://schemas.microsoft.com/office/drawing/2014/main" val="20002"/>
                    </a:ext>
                  </a:extLst>
                </a:gridCol>
              </a:tblGrid>
              <a:tr h="72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720000">
                <a:tc>
                  <a:txBody>
                    <a:bodyPr/>
                    <a:lstStyle/>
                    <a:p>
                      <a:pPr algn="ctr"/>
                      <a:r>
                        <a:rPr lang="en-IN" dirty="0"/>
                        <a:t>55</a:t>
                      </a:r>
                    </a:p>
                  </a:txBody>
                  <a:tcPr/>
                </a:tc>
                <a:tc>
                  <a:txBody>
                    <a:bodyPr/>
                    <a:lstStyle/>
                    <a:p>
                      <a:pPr algn="ctr"/>
                      <a:r>
                        <a:rPr kumimoji="0" lang="en-IN" sz="1800" b="0" i="0" u="none" strike="noStrike" kern="1200" baseline="0" dirty="0">
                          <a:solidFill>
                            <a:schemeClr val="dk1"/>
                          </a:solidFill>
                          <a:latin typeface="+mn-lt"/>
                          <a:ea typeface="+mn-ea"/>
                          <a:cs typeface="+mn-cs"/>
                        </a:rPr>
                        <a:t>ENTROPY SPECTRAL</a:t>
                      </a:r>
                      <a:endParaRPr lang="en-IN" dirty="0"/>
                    </a:p>
                  </a:txBody>
                  <a:tcPr/>
                </a:tc>
                <a:tc>
                  <a:txBody>
                    <a:bodyPr/>
                    <a:lstStyle/>
                    <a:p>
                      <a:r>
                        <a:rPr kumimoji="0" lang="en-IN" sz="1800" b="0" i="0" u="none" strike="noStrike" kern="1200" baseline="0" dirty="0">
                          <a:solidFill>
                            <a:schemeClr val="dk1"/>
                          </a:solidFill>
                          <a:latin typeface="+mn-lt"/>
                          <a:ea typeface="+mn-ea"/>
                          <a:cs typeface="+mn-cs"/>
                        </a:rPr>
                        <a:t>The spectral entropy</a:t>
                      </a:r>
                      <a:endParaRPr lang="en-IN" dirty="0"/>
                    </a:p>
                  </a:txBody>
                  <a:tcPr/>
                </a:tc>
                <a:extLst>
                  <a:ext uri="{0D108BD9-81ED-4DB2-BD59-A6C34878D82A}">
                    <a16:rowId xmlns:a16="http://schemas.microsoft.com/office/drawing/2014/main" val="10001"/>
                  </a:ext>
                </a:extLst>
              </a:tr>
              <a:tr h="720000">
                <a:tc>
                  <a:txBody>
                    <a:bodyPr/>
                    <a:lstStyle/>
                    <a:p>
                      <a:pPr algn="ctr"/>
                      <a:r>
                        <a:rPr lang="en-IN" dirty="0"/>
                        <a:t>56</a:t>
                      </a:r>
                    </a:p>
                  </a:txBody>
                  <a:tcPr/>
                </a:tc>
                <a:tc>
                  <a:txBody>
                    <a:bodyPr/>
                    <a:lstStyle/>
                    <a:p>
                      <a:pPr algn="ctr"/>
                      <a:r>
                        <a:rPr kumimoji="0" lang="en-IN" sz="1800" b="0" i="0" u="none" strike="noStrike" kern="1200" baseline="0" dirty="0">
                          <a:solidFill>
                            <a:schemeClr val="dk1"/>
                          </a:solidFill>
                          <a:latin typeface="+mn-lt"/>
                          <a:ea typeface="+mn-ea"/>
                          <a:cs typeface="+mn-cs"/>
                        </a:rPr>
                        <a:t>ENTROPY SHANNON</a:t>
                      </a:r>
                      <a:endParaRPr lang="en-IN" dirty="0"/>
                    </a:p>
                  </a:txBody>
                  <a:tcPr/>
                </a:tc>
                <a:tc>
                  <a:txBody>
                    <a:bodyPr/>
                    <a:lstStyle/>
                    <a:p>
                      <a:r>
                        <a:rPr kumimoji="0" lang="en-IN" sz="1800" b="0" i="0" u="none" strike="noStrike" kern="1200" baseline="0" dirty="0">
                          <a:solidFill>
                            <a:schemeClr val="dk1"/>
                          </a:solidFill>
                          <a:latin typeface="+mn-lt"/>
                          <a:ea typeface="+mn-ea"/>
                          <a:cs typeface="+mn-cs"/>
                        </a:rPr>
                        <a:t>The Shannon entropy</a:t>
                      </a:r>
                      <a:endParaRPr lang="en-IN" dirty="0"/>
                    </a:p>
                  </a:txBody>
                  <a:tcPr/>
                </a:tc>
                <a:extLst>
                  <a:ext uri="{0D108BD9-81ED-4DB2-BD59-A6C34878D82A}">
                    <a16:rowId xmlns:a16="http://schemas.microsoft.com/office/drawing/2014/main" val="10002"/>
                  </a:ext>
                </a:extLst>
              </a:tr>
              <a:tr h="720000">
                <a:tc>
                  <a:txBody>
                    <a:bodyPr/>
                    <a:lstStyle/>
                    <a:p>
                      <a:pPr algn="ctr"/>
                      <a:r>
                        <a:rPr lang="en-IN" dirty="0"/>
                        <a:t>57</a:t>
                      </a:r>
                    </a:p>
                  </a:txBody>
                  <a:tcPr/>
                </a:tc>
                <a:tc>
                  <a:txBody>
                    <a:bodyPr/>
                    <a:lstStyle/>
                    <a:p>
                      <a:pPr algn="ctr"/>
                      <a:r>
                        <a:rPr kumimoji="0" lang="en-IN" sz="1800" b="0" i="0" u="none" strike="noStrike" kern="1200" baseline="0" dirty="0">
                          <a:solidFill>
                            <a:schemeClr val="dk1"/>
                          </a:solidFill>
                          <a:latin typeface="+mn-lt"/>
                          <a:ea typeface="+mn-ea"/>
                          <a:cs typeface="+mn-cs"/>
                        </a:rPr>
                        <a:t>MAX ABS XCORR </a:t>
                      </a:r>
                    </a:p>
                    <a:p>
                      <a:pPr algn="ctr"/>
                      <a:r>
                        <a:rPr kumimoji="0" lang="en-IN" sz="1800" b="0" i="0" u="none" strike="noStrike" kern="1200" baseline="0" dirty="0">
                          <a:solidFill>
                            <a:schemeClr val="dk1"/>
                          </a:solidFill>
                          <a:latin typeface="+mn-lt"/>
                          <a:ea typeface="+mn-ea"/>
                          <a:cs typeface="+mn-cs"/>
                        </a:rPr>
                        <a:t>EEG-EEG</a:t>
                      </a:r>
                      <a:endParaRPr lang="en-IN" dirty="0"/>
                    </a:p>
                  </a:txBody>
                  <a:tcPr/>
                </a:tc>
                <a:tc>
                  <a:txBody>
                    <a:bodyPr/>
                    <a:lstStyle/>
                    <a:p>
                      <a:r>
                        <a:rPr kumimoji="0" lang="en-IN" sz="1800" b="0" i="0" u="none" strike="noStrike" kern="1200" baseline="0" dirty="0">
                          <a:solidFill>
                            <a:schemeClr val="dk1"/>
                          </a:solidFill>
                          <a:latin typeface="+mn-lt"/>
                          <a:ea typeface="+mn-ea"/>
                          <a:cs typeface="+mn-cs"/>
                        </a:rPr>
                        <a:t>Maximum positive amplitude of auto-correlation or cross-Correlation function</a:t>
                      </a:r>
                      <a:endParaRPr lang="en-IN" dirty="0"/>
                    </a:p>
                  </a:txBody>
                  <a:tcPr/>
                </a:tc>
                <a:extLst>
                  <a:ext uri="{0D108BD9-81ED-4DB2-BD59-A6C34878D82A}">
                    <a16:rowId xmlns:a16="http://schemas.microsoft.com/office/drawing/2014/main" val="10003"/>
                  </a:ext>
                </a:extLst>
              </a:tr>
              <a:tr h="720000">
                <a:tc>
                  <a:txBody>
                    <a:bodyPr/>
                    <a:lstStyle/>
                    <a:p>
                      <a:pPr algn="ctr"/>
                      <a:r>
                        <a:rPr lang="en-IN" dirty="0"/>
                        <a:t>58</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baseline="0" dirty="0">
                          <a:solidFill>
                            <a:schemeClr val="dk1"/>
                          </a:solidFill>
                          <a:latin typeface="+mn-lt"/>
                          <a:ea typeface="+mn-ea"/>
                          <a:cs typeface="+mn-cs"/>
                        </a:rPr>
                        <a:t>MEAN ABS XCORR EEG-EEG</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 of auto-correlation or cross-correlation function</a:t>
                      </a:r>
                      <a:endParaRPr lang="en-IN" dirty="0"/>
                    </a:p>
                  </a:txBody>
                  <a:tcPr/>
                </a:tc>
                <a:extLst>
                  <a:ext uri="{0D108BD9-81ED-4DB2-BD59-A6C34878D82A}">
                    <a16:rowId xmlns:a16="http://schemas.microsoft.com/office/drawing/2014/main" val="10004"/>
                  </a:ext>
                </a:extLst>
              </a:tr>
            </a:tbl>
          </a:graphicData>
        </a:graphic>
      </p:graphicFrame>
      <p:sp>
        <p:nvSpPr>
          <p:cNvPr id="7" name="Title 1">
            <a:extLst>
              <a:ext uri="{FF2B5EF4-FFF2-40B4-BE49-F238E27FC236}">
                <a16:creationId xmlns:a16="http://schemas.microsoft.com/office/drawing/2014/main" id="{6355419C-A8D2-EE4D-8720-0298EC00CCCF}"/>
              </a:ext>
            </a:extLst>
          </p:cNvPr>
          <p:cNvSpPr>
            <a:spLocks noGrp="1"/>
          </p:cNvSpPr>
          <p:nvPr>
            <p:ph type="title"/>
          </p:nvPr>
        </p:nvSpPr>
        <p:spPr>
          <a:xfrm>
            <a:off x="228600" y="119369"/>
            <a:ext cx="10515600" cy="625475"/>
          </a:xfrm>
        </p:spPr>
        <p:txBody>
          <a:bodyPr>
            <a:normAutofit fontScale="90000"/>
          </a:bodyPr>
          <a:lstStyle/>
          <a:p>
            <a:r>
              <a:rPr lang="en-IN" dirty="0"/>
              <a:t>SECOND STEP: EXTRACTING THE FEATURES </a:t>
            </a:r>
          </a:p>
        </p:txBody>
      </p:sp>
      <p:sp>
        <p:nvSpPr>
          <p:cNvPr id="2" name="Date Placeholder 1">
            <a:extLst>
              <a:ext uri="{FF2B5EF4-FFF2-40B4-BE49-F238E27FC236}">
                <a16:creationId xmlns:a16="http://schemas.microsoft.com/office/drawing/2014/main" id="{099B3678-F3CF-0C4B-6188-5BFBD8DFECDA}"/>
              </a:ext>
            </a:extLst>
          </p:cNvPr>
          <p:cNvSpPr>
            <a:spLocks noGrp="1"/>
          </p:cNvSpPr>
          <p:nvPr>
            <p:ph type="dt" sz="half" idx="10"/>
          </p:nvPr>
        </p:nvSpPr>
        <p:spPr/>
        <p:txBody>
          <a:bodyPr/>
          <a:lstStyle/>
          <a:p>
            <a:fld id="{24FD02CF-9D90-F94B-A8B9-67B5515CC037}" type="datetime1">
              <a:rPr lang="en-IN" smtClean="0">
                <a:solidFill>
                  <a:prstClr val="black">
                    <a:tint val="75000"/>
                  </a:prstClr>
                </a:solidFill>
              </a:rPr>
              <a:t>13/03/23</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3A332330-75FB-6F9C-D1BE-74BEEC2ACD1F}"/>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19</a:t>
            </a:fld>
            <a:endParaRPr lang="en-US">
              <a:solidFill>
                <a:prstClr val="black">
                  <a:tint val="75000"/>
                </a:prstClr>
              </a:solidFill>
            </a:endParaRPr>
          </a:p>
        </p:txBody>
      </p:sp>
    </p:spTree>
    <p:extLst>
      <p:ext uri="{BB962C8B-B14F-4D97-AF65-F5344CB8AC3E}">
        <p14:creationId xmlns:p14="http://schemas.microsoft.com/office/powerpoint/2010/main" val="8935434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10515600" cy="930275"/>
          </a:xfrm>
        </p:spPr>
        <p:txBody>
          <a:bodyPr/>
          <a:lstStyle/>
          <a:p>
            <a:r>
              <a:rPr lang="en-US" dirty="0"/>
              <a:t>Features</a:t>
            </a:r>
          </a:p>
        </p:txBody>
      </p:sp>
      <p:sp>
        <p:nvSpPr>
          <p:cNvPr id="3" name="Content Placeholder 2"/>
          <p:cNvSpPr>
            <a:spLocks noGrp="1"/>
          </p:cNvSpPr>
          <p:nvPr>
            <p:ph idx="1"/>
          </p:nvPr>
        </p:nvSpPr>
        <p:spPr>
          <a:xfrm>
            <a:off x="381000" y="1082675"/>
            <a:ext cx="11582400" cy="4876800"/>
          </a:xfrm>
        </p:spPr>
        <p:txBody>
          <a:bodyPr>
            <a:normAutofit/>
          </a:bodyPr>
          <a:lstStyle/>
          <a:p>
            <a:pPr algn="just"/>
            <a:r>
              <a:rPr lang="en-IN" dirty="0">
                <a:latin typeface="Times New Roman" panose="02020603050405020304" pitchFamily="18" charset="0"/>
                <a:cs typeface="Times New Roman" panose="02020603050405020304" pitchFamily="18" charset="0"/>
              </a:rPr>
              <a:t>The purpose of a BCI is to </a:t>
            </a:r>
            <a:r>
              <a:rPr lang="en-IN" b="1" dirty="0">
                <a:solidFill>
                  <a:srgbClr val="C00000"/>
                </a:solidFill>
                <a:latin typeface="Times New Roman" panose="02020603050405020304" pitchFamily="18" charset="0"/>
                <a:cs typeface="Times New Roman" panose="02020603050405020304" pitchFamily="18" charset="0"/>
              </a:rPr>
              <a:t>detect and quantify characteristics of brain signals </a:t>
            </a:r>
            <a:r>
              <a:rPr lang="en-IN" dirty="0">
                <a:latin typeface="Times New Roman" panose="02020603050405020304" pitchFamily="18" charset="0"/>
                <a:cs typeface="Times New Roman" panose="02020603050405020304" pitchFamily="18" charset="0"/>
              </a:rPr>
              <a:t>that indicate what the user wants the BCI to do, to translate these measurements in real time into the desired device commands, and to provide concurrent feedback to the user. </a:t>
            </a:r>
          </a:p>
          <a:p>
            <a:pPr algn="just"/>
            <a:r>
              <a:rPr lang="en-IN" dirty="0">
                <a:latin typeface="Times New Roman" panose="02020603050405020304" pitchFamily="18" charset="0"/>
                <a:cs typeface="Times New Roman" panose="02020603050405020304" pitchFamily="18" charset="0"/>
              </a:rPr>
              <a:t>The brain-signal characteristics used for this purpose are called </a:t>
            </a:r>
            <a:r>
              <a:rPr lang="en-IN" b="1" i="1" dirty="0">
                <a:solidFill>
                  <a:srgbClr val="C00000"/>
                </a:solidFill>
                <a:latin typeface="Times New Roman" panose="02020603050405020304" pitchFamily="18" charset="0"/>
                <a:cs typeface="Times New Roman" panose="02020603050405020304" pitchFamily="18" charset="0"/>
              </a:rPr>
              <a:t>signal features</a:t>
            </a:r>
            <a:r>
              <a:rPr lang="en-IN" b="1" dirty="0">
                <a:solidFill>
                  <a:srgbClr val="C00000"/>
                </a:solidFill>
                <a:latin typeface="Times New Roman" panose="02020603050405020304" pitchFamily="18" charset="0"/>
                <a:cs typeface="Times New Roman" panose="02020603050405020304" pitchFamily="18" charset="0"/>
              </a:rPr>
              <a:t>, or simply </a:t>
            </a:r>
            <a:r>
              <a:rPr lang="en-IN" b="1" i="1" dirty="0">
                <a:solidFill>
                  <a:srgbClr val="C00000"/>
                </a:solidFill>
                <a:latin typeface="Times New Roman" panose="02020603050405020304" pitchFamily="18" charset="0"/>
                <a:cs typeface="Times New Roman" panose="02020603050405020304" pitchFamily="18" charset="0"/>
              </a:rPr>
              <a:t>features</a:t>
            </a:r>
            <a:r>
              <a:rPr lang="en-IN" dirty="0">
                <a:latin typeface="Times New Roman" panose="02020603050405020304" pitchFamily="18" charset="0"/>
                <a:cs typeface="Times New Roman" panose="02020603050405020304" pitchFamily="18" charset="0"/>
              </a:rPr>
              <a:t>. </a:t>
            </a:r>
          </a:p>
          <a:p>
            <a:pPr algn="just"/>
            <a:r>
              <a:rPr lang="en-IN" b="1" i="1" dirty="0">
                <a:solidFill>
                  <a:srgbClr val="C00000"/>
                </a:solidFill>
                <a:latin typeface="Times New Roman" panose="02020603050405020304" pitchFamily="18" charset="0"/>
                <a:cs typeface="Times New Roman" panose="02020603050405020304" pitchFamily="18" charset="0"/>
              </a:rPr>
              <a:t>Feature extraction</a:t>
            </a:r>
            <a:r>
              <a:rPr lang="en-IN" i="1" dirty="0">
                <a:latin typeface="Times New Roman" panose="02020603050405020304" pitchFamily="18" charset="0"/>
                <a:cs typeface="Times New Roman" panose="02020603050405020304" pitchFamily="18" charset="0"/>
              </a:rPr>
              <a:t> </a:t>
            </a:r>
            <a:r>
              <a:rPr lang="en-IN" dirty="0">
                <a:latin typeface="Times New Roman" panose="02020603050405020304" pitchFamily="18" charset="0"/>
                <a:cs typeface="Times New Roman" panose="02020603050405020304" pitchFamily="18" charset="0"/>
              </a:rPr>
              <a:t>is the process of distinguishing the pertinent signal characteristics from extraneous content and representing them in a compact and/or meaningful form, amenable to interpretation by a human or computer. </a:t>
            </a:r>
          </a:p>
        </p:txBody>
      </p:sp>
      <p:sp>
        <p:nvSpPr>
          <p:cNvPr id="4" name="Date Placeholder 3">
            <a:extLst>
              <a:ext uri="{FF2B5EF4-FFF2-40B4-BE49-F238E27FC236}">
                <a16:creationId xmlns:a16="http://schemas.microsoft.com/office/drawing/2014/main" id="{E875C230-401D-7250-4B99-D91A7856316D}"/>
              </a:ext>
            </a:extLst>
          </p:cNvPr>
          <p:cNvSpPr>
            <a:spLocks noGrp="1"/>
          </p:cNvSpPr>
          <p:nvPr>
            <p:ph type="dt" sz="half" idx="10"/>
          </p:nvPr>
        </p:nvSpPr>
        <p:spPr/>
        <p:txBody>
          <a:bodyPr/>
          <a:lstStyle/>
          <a:p>
            <a:fld id="{224AE421-EDA4-DC4E-8382-AC4F542A12DF}" type="datetime1">
              <a:rPr lang="en-IN" smtClean="0">
                <a:solidFill>
                  <a:prstClr val="black">
                    <a:tint val="75000"/>
                  </a:prstClr>
                </a:solidFill>
              </a:rPr>
              <a:t>13/03/23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EA60D25C-7F86-2665-5C8D-B0DFAD349FD2}"/>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2</a:t>
            </a:fld>
            <a:endParaRPr lang="en-US">
              <a:solidFill>
                <a:prstClr val="black">
                  <a:tint val="75000"/>
                </a:prstClr>
              </a:solidFill>
            </a:endParaRPr>
          </a:p>
        </p:txBody>
      </p:sp>
    </p:spTree>
    <p:extLst>
      <p:ext uri="{BB962C8B-B14F-4D97-AF65-F5344CB8AC3E}">
        <p14:creationId xmlns:p14="http://schemas.microsoft.com/office/powerpoint/2010/main" val="23663400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457200"/>
            <a:ext cx="10515600" cy="625475"/>
          </a:xfrm>
        </p:spPr>
        <p:txBody>
          <a:bodyPr>
            <a:normAutofit fontScale="90000"/>
          </a:bodyPr>
          <a:lstStyle/>
          <a:p>
            <a:r>
              <a:rPr lang="en-IN" dirty="0"/>
              <a:t>THIRD STEP: FEATURE CONDITIONING / Selection</a:t>
            </a:r>
          </a:p>
        </p:txBody>
      </p:sp>
      <p:sp>
        <p:nvSpPr>
          <p:cNvPr id="3" name="Content Placeholder 2"/>
          <p:cNvSpPr>
            <a:spLocks noGrp="1"/>
          </p:cNvSpPr>
          <p:nvPr>
            <p:ph idx="1"/>
          </p:nvPr>
        </p:nvSpPr>
        <p:spPr>
          <a:xfrm>
            <a:off x="533400" y="1458912"/>
            <a:ext cx="10591800" cy="5105400"/>
          </a:xfrm>
        </p:spPr>
        <p:txBody>
          <a:bodyPr>
            <a:noAutofit/>
          </a:bodyPr>
          <a:lstStyle/>
          <a:p>
            <a:pPr algn="just"/>
            <a:r>
              <a:rPr lang="en-IN" sz="2400" dirty="0">
                <a:latin typeface="Times New Roman" panose="02020603050405020304" pitchFamily="18" charset="0"/>
                <a:cs typeface="Times New Roman" panose="02020603050405020304" pitchFamily="18" charset="0"/>
              </a:rPr>
              <a:t>The distributions and the relationships among the features can have a significant effect on the performance of the translation algorithm that follows feature extraction. These effects depend on the characteristics of the particular translation algorithm. </a:t>
            </a:r>
          </a:p>
          <a:p>
            <a:pPr marL="0" indent="0" algn="just">
              <a:buNone/>
            </a:pPr>
            <a:endParaRPr lang="en-IN" sz="2400" dirty="0">
              <a:latin typeface="Times New Roman" panose="02020603050405020304" pitchFamily="18" charset="0"/>
              <a:cs typeface="Times New Roman" panose="02020603050405020304" pitchFamily="18" charset="0"/>
            </a:endParaRPr>
          </a:p>
          <a:p>
            <a:pPr lvl="1" algn="just"/>
            <a:r>
              <a:rPr lang="en-IN" b="1" i="1" dirty="0"/>
              <a:t>NORMALIZATION </a:t>
            </a:r>
            <a:endParaRPr lang="en-IN" sz="2000" dirty="0"/>
          </a:p>
          <a:p>
            <a:pPr lvl="1" algn="just"/>
            <a:r>
              <a:rPr lang="en-IN" b="1" i="1" dirty="0"/>
              <a:t>LOG-NORMAL TRANSFORMS </a:t>
            </a:r>
            <a:endParaRPr lang="en-IN" sz="2000" dirty="0"/>
          </a:p>
          <a:p>
            <a:pPr lvl="1" algn="just"/>
            <a:r>
              <a:rPr lang="en-IN" b="1" i="1" dirty="0"/>
              <a:t>FEATURE SMOOTHING </a:t>
            </a:r>
            <a:endParaRPr lang="en-IN" sz="2000" dirty="0"/>
          </a:p>
        </p:txBody>
      </p:sp>
      <p:sp>
        <p:nvSpPr>
          <p:cNvPr id="4" name="Date Placeholder 3">
            <a:extLst>
              <a:ext uri="{FF2B5EF4-FFF2-40B4-BE49-F238E27FC236}">
                <a16:creationId xmlns:a16="http://schemas.microsoft.com/office/drawing/2014/main" id="{1A5E6429-EC6F-530E-40C2-82803B7E64A4}"/>
              </a:ext>
            </a:extLst>
          </p:cNvPr>
          <p:cNvSpPr>
            <a:spLocks noGrp="1"/>
          </p:cNvSpPr>
          <p:nvPr>
            <p:ph type="dt" sz="half" idx="10"/>
          </p:nvPr>
        </p:nvSpPr>
        <p:spPr/>
        <p:txBody>
          <a:bodyPr/>
          <a:lstStyle/>
          <a:p>
            <a:fld id="{E4C1DE52-47EE-164F-A377-692007F80DAE}" type="datetime1">
              <a:rPr lang="en-IN" smtClean="0">
                <a:solidFill>
                  <a:prstClr val="black">
                    <a:tint val="75000"/>
                  </a:prstClr>
                </a:solidFill>
              </a:rPr>
              <a:t>13/03/23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3DFA4E21-A238-6894-8A55-42506F85E7BE}"/>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20</a:t>
            </a:fld>
            <a:endParaRPr lang="en-US">
              <a:solidFill>
                <a:prstClr val="black">
                  <a:tint val="75000"/>
                </a:prstClr>
              </a:solidFill>
            </a:endParaRPr>
          </a:p>
        </p:txBody>
      </p:sp>
    </p:spTree>
    <p:extLst>
      <p:ext uri="{BB962C8B-B14F-4D97-AF65-F5344CB8AC3E}">
        <p14:creationId xmlns:p14="http://schemas.microsoft.com/office/powerpoint/2010/main" val="25320506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8C868-FD1A-9DC3-4A2F-AD0068680878}"/>
              </a:ext>
            </a:extLst>
          </p:cNvPr>
          <p:cNvSpPr>
            <a:spLocks noGrp="1"/>
          </p:cNvSpPr>
          <p:nvPr>
            <p:ph type="title"/>
          </p:nvPr>
        </p:nvSpPr>
        <p:spPr>
          <a:xfrm>
            <a:off x="228600" y="136525"/>
            <a:ext cx="10515600" cy="1325563"/>
          </a:xfrm>
        </p:spPr>
        <p:txBody>
          <a:bodyPr/>
          <a:lstStyle/>
          <a:p>
            <a:r>
              <a:rPr lang="en-US" dirty="0"/>
              <a:t>Feature selection</a:t>
            </a:r>
          </a:p>
        </p:txBody>
      </p:sp>
      <p:sp>
        <p:nvSpPr>
          <p:cNvPr id="3" name="Content Placeholder 2">
            <a:extLst>
              <a:ext uri="{FF2B5EF4-FFF2-40B4-BE49-F238E27FC236}">
                <a16:creationId xmlns:a16="http://schemas.microsoft.com/office/drawing/2014/main" id="{F973D249-F09E-4E83-DC84-7BF89101734F}"/>
              </a:ext>
            </a:extLst>
          </p:cNvPr>
          <p:cNvSpPr>
            <a:spLocks noGrp="1"/>
          </p:cNvSpPr>
          <p:nvPr>
            <p:ph idx="1"/>
          </p:nvPr>
        </p:nvSpPr>
        <p:spPr>
          <a:xfrm>
            <a:off x="685800" y="1449388"/>
            <a:ext cx="10515600" cy="4351338"/>
          </a:xfrm>
        </p:spPr>
        <p:txBody>
          <a:bodyPr vert="horz" lIns="91440" tIns="45720" rIns="91440" bIns="45720" rtlCol="0">
            <a:noAutofit/>
          </a:bodyPr>
          <a:lstStyle/>
          <a:p>
            <a:pPr algn="just"/>
            <a:r>
              <a:rPr lang="en-IN" sz="2400" dirty="0">
                <a:latin typeface="Times New Roman" panose="02020603050405020304" pitchFamily="18" charset="0"/>
                <a:cs typeface="Times New Roman" panose="02020603050405020304" pitchFamily="18" charset="0"/>
              </a:rPr>
              <a:t>Feature selection methods helps to select or drop features depending on some performance measure.</a:t>
            </a:r>
          </a:p>
          <a:p>
            <a:pPr algn="just"/>
            <a:r>
              <a:rPr lang="en-IN" sz="2400" dirty="0">
                <a:latin typeface="Times New Roman" panose="02020603050405020304" pitchFamily="18" charset="0"/>
                <a:cs typeface="Times New Roman" panose="02020603050405020304" pitchFamily="18" charset="0"/>
              </a:rPr>
              <a:t>Reducing the number of irrelevant features will drastically improve the learning performance, lower the computational complexity and decrease the required storage. </a:t>
            </a:r>
          </a:p>
          <a:p>
            <a:pPr algn="just"/>
            <a:r>
              <a:rPr lang="en-IN" sz="2400" dirty="0">
                <a:latin typeface="Times New Roman" panose="02020603050405020304" pitchFamily="18" charset="0"/>
                <a:cs typeface="Times New Roman" panose="02020603050405020304" pitchFamily="18" charset="0"/>
              </a:rPr>
              <a:t>The most commonly used feature selection strategies are forward search methods and backward elimination methods. The former method starts with one feature initially and builds large feature set iteratively, whereas the latter starts with the large feature set and remove features iteratively. </a:t>
            </a:r>
          </a:p>
          <a:p>
            <a:pPr algn="just"/>
            <a:r>
              <a:rPr lang="en-IN" sz="2400" dirty="0">
                <a:latin typeface="Times New Roman" panose="02020603050405020304" pitchFamily="18" charset="0"/>
                <a:cs typeface="Times New Roman" panose="02020603050405020304" pitchFamily="18" charset="0"/>
              </a:rPr>
              <a:t>Filter method, wrapper method and embedded method </a:t>
            </a:r>
          </a:p>
          <a:p>
            <a:pPr algn="just"/>
            <a:endParaRPr lang="en-IN" sz="2400" dirty="0">
              <a:latin typeface="Times New Roman" panose="02020603050405020304" pitchFamily="18" charset="0"/>
              <a:cs typeface="Times New Roman" panose="02020603050405020304" pitchFamily="18" charset="0"/>
            </a:endParaRPr>
          </a:p>
          <a:p>
            <a:pPr algn="just"/>
            <a:endParaRPr lang="en-US" sz="24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EBA067E7-BED0-1043-E8F6-CC45B392A592}"/>
              </a:ext>
            </a:extLst>
          </p:cNvPr>
          <p:cNvSpPr>
            <a:spLocks noGrp="1"/>
          </p:cNvSpPr>
          <p:nvPr>
            <p:ph type="dt" sz="half" idx="10"/>
          </p:nvPr>
        </p:nvSpPr>
        <p:spPr/>
        <p:txBody>
          <a:bodyPr/>
          <a:lstStyle/>
          <a:p>
            <a:fld id="{10550E59-45D0-6B4E-879F-FE83A6B26324}" type="datetime1">
              <a:rPr lang="en-IN" smtClean="0">
                <a:solidFill>
                  <a:prstClr val="black">
                    <a:tint val="75000"/>
                  </a:prstClr>
                </a:solidFill>
              </a:rPr>
              <a:t>15/03/23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43C8F6B7-F73F-BAA8-335D-576ACB97C9DE}"/>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21</a:t>
            </a:fld>
            <a:endParaRPr lang="en-US">
              <a:solidFill>
                <a:prstClr val="black">
                  <a:tint val="75000"/>
                </a:prstClr>
              </a:solidFill>
            </a:endParaRPr>
          </a:p>
        </p:txBody>
      </p:sp>
    </p:spTree>
    <p:extLst>
      <p:ext uri="{BB962C8B-B14F-4D97-AF65-F5344CB8AC3E}">
        <p14:creationId xmlns:p14="http://schemas.microsoft.com/office/powerpoint/2010/main" val="13654405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8C868-FD1A-9DC3-4A2F-AD0068680878}"/>
              </a:ext>
            </a:extLst>
          </p:cNvPr>
          <p:cNvSpPr>
            <a:spLocks noGrp="1"/>
          </p:cNvSpPr>
          <p:nvPr>
            <p:ph type="title"/>
          </p:nvPr>
        </p:nvSpPr>
        <p:spPr>
          <a:xfrm>
            <a:off x="152400" y="-132426"/>
            <a:ext cx="10515600" cy="1325563"/>
          </a:xfrm>
        </p:spPr>
        <p:txBody>
          <a:bodyPr/>
          <a:lstStyle/>
          <a:p>
            <a:r>
              <a:rPr lang="en-US" dirty="0"/>
              <a:t>Feature selection – Filter Method</a:t>
            </a:r>
          </a:p>
        </p:txBody>
      </p:sp>
      <p:sp>
        <p:nvSpPr>
          <p:cNvPr id="4" name="Date Placeholder 3">
            <a:extLst>
              <a:ext uri="{FF2B5EF4-FFF2-40B4-BE49-F238E27FC236}">
                <a16:creationId xmlns:a16="http://schemas.microsoft.com/office/drawing/2014/main" id="{EBA067E7-BED0-1043-E8F6-CC45B392A592}"/>
              </a:ext>
            </a:extLst>
          </p:cNvPr>
          <p:cNvSpPr>
            <a:spLocks noGrp="1"/>
          </p:cNvSpPr>
          <p:nvPr>
            <p:ph type="dt" sz="half" idx="10"/>
          </p:nvPr>
        </p:nvSpPr>
        <p:spPr/>
        <p:txBody>
          <a:bodyPr/>
          <a:lstStyle/>
          <a:p>
            <a:fld id="{10550E59-45D0-6B4E-879F-FE83A6B26324}" type="datetime1">
              <a:rPr lang="en-IN" smtClean="0">
                <a:solidFill>
                  <a:prstClr val="black">
                    <a:tint val="75000"/>
                  </a:prstClr>
                </a:solidFill>
              </a:rPr>
              <a:t>15/03/23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43C8F6B7-F73F-BAA8-335D-576ACB97C9DE}"/>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22</a:t>
            </a:fld>
            <a:endParaRPr lang="en-US">
              <a:solidFill>
                <a:prstClr val="black">
                  <a:tint val="75000"/>
                </a:prstClr>
              </a:solidFill>
            </a:endParaRPr>
          </a:p>
        </p:txBody>
      </p:sp>
      <p:pic>
        <p:nvPicPr>
          <p:cNvPr id="8" name="Picture 7">
            <a:extLst>
              <a:ext uri="{FF2B5EF4-FFF2-40B4-BE49-F238E27FC236}">
                <a16:creationId xmlns:a16="http://schemas.microsoft.com/office/drawing/2014/main" id="{14DC8291-2B4D-0212-0725-470854F811B3}"/>
              </a:ext>
            </a:extLst>
          </p:cNvPr>
          <p:cNvPicPr>
            <a:picLocks noChangeAspect="1"/>
          </p:cNvPicPr>
          <p:nvPr/>
        </p:nvPicPr>
        <p:blipFill>
          <a:blip r:embed="rId2"/>
          <a:stretch>
            <a:fillRect/>
          </a:stretch>
        </p:blipFill>
        <p:spPr>
          <a:xfrm>
            <a:off x="4842708" y="1828800"/>
            <a:ext cx="7349292" cy="3662578"/>
          </a:xfrm>
          <a:prstGeom prst="rect">
            <a:avLst/>
          </a:prstGeom>
        </p:spPr>
      </p:pic>
      <p:sp>
        <p:nvSpPr>
          <p:cNvPr id="10" name="TextBox 9">
            <a:extLst>
              <a:ext uri="{FF2B5EF4-FFF2-40B4-BE49-F238E27FC236}">
                <a16:creationId xmlns:a16="http://schemas.microsoft.com/office/drawing/2014/main" id="{3E3BA21D-5D3B-128D-FB10-6A13B08E07DA}"/>
              </a:ext>
            </a:extLst>
          </p:cNvPr>
          <p:cNvSpPr txBox="1"/>
          <p:nvPr/>
        </p:nvSpPr>
        <p:spPr>
          <a:xfrm>
            <a:off x="361950" y="1105764"/>
            <a:ext cx="4480758" cy="5016758"/>
          </a:xfrm>
          <a:prstGeom prst="rect">
            <a:avLst/>
          </a:prstGeom>
          <a:noFill/>
        </p:spPr>
        <p:txBody>
          <a:bodyPr wrap="square">
            <a:spAutoFit/>
          </a:bodyPr>
          <a:lstStyle/>
          <a:p>
            <a:pPr marL="285750" indent="-285750" algn="just">
              <a:buFont typeface="Arial" panose="020B0604020202020204" pitchFamily="34" charset="0"/>
              <a:buChar char="•"/>
            </a:pPr>
            <a:r>
              <a:rPr lang="en-IN" sz="2000" dirty="0">
                <a:effectLst/>
                <a:latin typeface="LMRoman10"/>
              </a:rPr>
              <a:t>Filter methods chooses a feature subset from the large feature set applying some filter rules before training the classifier model. </a:t>
            </a:r>
          </a:p>
          <a:p>
            <a:pPr marL="285750" indent="-285750" algn="just">
              <a:buFont typeface="Arial" panose="020B0604020202020204" pitchFamily="34" charset="0"/>
              <a:buChar char="•"/>
            </a:pPr>
            <a:r>
              <a:rPr lang="en-IN" sz="2000" dirty="0">
                <a:effectLst/>
                <a:latin typeface="LMRoman10"/>
              </a:rPr>
              <a:t>The filter rule may be derived from prior knowledge or using some data statistics. </a:t>
            </a:r>
          </a:p>
          <a:p>
            <a:pPr marL="285750" indent="-285750" algn="just">
              <a:buFont typeface="Arial" panose="020B0604020202020204" pitchFamily="34" charset="0"/>
              <a:buChar char="•"/>
            </a:pPr>
            <a:r>
              <a:rPr lang="en-IN" sz="2000" dirty="0">
                <a:effectLst/>
                <a:latin typeface="LMRoman10"/>
              </a:rPr>
              <a:t>In order to work efficiently, filter methods need a strong assumptions about the class distribution. </a:t>
            </a:r>
          </a:p>
          <a:p>
            <a:pPr marL="285750" indent="-285750" algn="just">
              <a:buFont typeface="Arial" panose="020B0604020202020204" pitchFamily="34" charset="0"/>
              <a:buChar char="•"/>
            </a:pPr>
            <a:r>
              <a:rPr lang="en-IN" sz="2000" dirty="0">
                <a:effectLst/>
                <a:latin typeface="LMRoman10"/>
              </a:rPr>
              <a:t>If the rightful assumptions are given, they work very fast and return best possible solutions. </a:t>
            </a:r>
          </a:p>
          <a:p>
            <a:pPr marL="285750" indent="-285750" algn="just">
              <a:buFont typeface="Arial" panose="020B0604020202020204" pitchFamily="34" charset="0"/>
              <a:buChar char="•"/>
            </a:pPr>
            <a:r>
              <a:rPr lang="en-IN" sz="2000" dirty="0">
                <a:effectLst/>
                <a:latin typeface="LMRoman10"/>
              </a:rPr>
              <a:t>On the other hand, if the false assumptions are considered, filter methods perform very poor. </a:t>
            </a:r>
            <a:endParaRPr lang="en-IN" sz="2000" dirty="0"/>
          </a:p>
        </p:txBody>
      </p:sp>
    </p:spTree>
    <p:extLst>
      <p:ext uri="{BB962C8B-B14F-4D97-AF65-F5344CB8AC3E}">
        <p14:creationId xmlns:p14="http://schemas.microsoft.com/office/powerpoint/2010/main" val="3931368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8C868-FD1A-9DC3-4A2F-AD0068680878}"/>
              </a:ext>
            </a:extLst>
          </p:cNvPr>
          <p:cNvSpPr>
            <a:spLocks noGrp="1"/>
          </p:cNvSpPr>
          <p:nvPr>
            <p:ph type="title"/>
          </p:nvPr>
        </p:nvSpPr>
        <p:spPr>
          <a:xfrm>
            <a:off x="228600" y="136525"/>
            <a:ext cx="10515600" cy="1325563"/>
          </a:xfrm>
        </p:spPr>
        <p:txBody>
          <a:bodyPr/>
          <a:lstStyle/>
          <a:p>
            <a:r>
              <a:rPr lang="en-US" dirty="0"/>
              <a:t>Feature selection – Filter Method</a:t>
            </a:r>
          </a:p>
        </p:txBody>
      </p:sp>
      <p:sp>
        <p:nvSpPr>
          <p:cNvPr id="4" name="Date Placeholder 3">
            <a:extLst>
              <a:ext uri="{FF2B5EF4-FFF2-40B4-BE49-F238E27FC236}">
                <a16:creationId xmlns:a16="http://schemas.microsoft.com/office/drawing/2014/main" id="{EBA067E7-BED0-1043-E8F6-CC45B392A592}"/>
              </a:ext>
            </a:extLst>
          </p:cNvPr>
          <p:cNvSpPr>
            <a:spLocks noGrp="1"/>
          </p:cNvSpPr>
          <p:nvPr>
            <p:ph type="dt" sz="half" idx="10"/>
          </p:nvPr>
        </p:nvSpPr>
        <p:spPr/>
        <p:txBody>
          <a:bodyPr/>
          <a:lstStyle/>
          <a:p>
            <a:fld id="{10550E59-45D0-6B4E-879F-FE83A6B26324}" type="datetime1">
              <a:rPr lang="en-IN" smtClean="0">
                <a:solidFill>
                  <a:prstClr val="black">
                    <a:tint val="75000"/>
                  </a:prstClr>
                </a:solidFill>
              </a:rPr>
              <a:t>15/03/23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43C8F6B7-F73F-BAA8-335D-576ACB97C9DE}"/>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23</a:t>
            </a:fld>
            <a:endParaRPr lang="en-US">
              <a:solidFill>
                <a:prstClr val="black">
                  <a:tint val="75000"/>
                </a:prstClr>
              </a:solidFill>
            </a:endParaRPr>
          </a:p>
        </p:txBody>
      </p:sp>
      <p:pic>
        <p:nvPicPr>
          <p:cNvPr id="8" name="Picture 7">
            <a:extLst>
              <a:ext uri="{FF2B5EF4-FFF2-40B4-BE49-F238E27FC236}">
                <a16:creationId xmlns:a16="http://schemas.microsoft.com/office/drawing/2014/main" id="{14DC8291-2B4D-0212-0725-470854F811B3}"/>
              </a:ext>
            </a:extLst>
          </p:cNvPr>
          <p:cNvPicPr>
            <a:picLocks noChangeAspect="1"/>
          </p:cNvPicPr>
          <p:nvPr/>
        </p:nvPicPr>
        <p:blipFill>
          <a:blip r:embed="rId2"/>
          <a:stretch>
            <a:fillRect/>
          </a:stretch>
        </p:blipFill>
        <p:spPr>
          <a:xfrm>
            <a:off x="4842708" y="1462088"/>
            <a:ext cx="7349292" cy="3662578"/>
          </a:xfrm>
          <a:prstGeom prst="rect">
            <a:avLst/>
          </a:prstGeom>
        </p:spPr>
      </p:pic>
      <p:sp>
        <p:nvSpPr>
          <p:cNvPr id="10" name="TextBox 9">
            <a:extLst>
              <a:ext uri="{FF2B5EF4-FFF2-40B4-BE49-F238E27FC236}">
                <a16:creationId xmlns:a16="http://schemas.microsoft.com/office/drawing/2014/main" id="{3E3BA21D-5D3B-128D-FB10-6A13B08E07DA}"/>
              </a:ext>
            </a:extLst>
          </p:cNvPr>
          <p:cNvSpPr txBox="1"/>
          <p:nvPr/>
        </p:nvSpPr>
        <p:spPr>
          <a:xfrm>
            <a:off x="203200" y="1600200"/>
            <a:ext cx="4480758" cy="3170099"/>
          </a:xfrm>
          <a:prstGeom prst="rect">
            <a:avLst/>
          </a:prstGeom>
          <a:noFill/>
        </p:spPr>
        <p:txBody>
          <a:bodyPr wrap="square">
            <a:spAutoFit/>
          </a:bodyPr>
          <a:lstStyle>
            <a:defPPr>
              <a:defRPr lang="en-US"/>
            </a:defPPr>
            <a:lvl1pPr marL="285750" indent="-285750" algn="just">
              <a:buFont typeface="Arial" panose="020B0604020202020204" pitchFamily="34" charset="0"/>
              <a:buChar char="•"/>
              <a:defRPr sz="2000">
                <a:effectLst/>
                <a:latin typeface="LMRoman10"/>
              </a:defRPr>
            </a:lvl1pPr>
          </a:lstStyle>
          <a:p>
            <a:r>
              <a:rPr lang="en-IN" dirty="0"/>
              <a:t>Filter methods rank the features one-by-one based on the relevance score. </a:t>
            </a:r>
          </a:p>
          <a:p>
            <a:r>
              <a:rPr lang="en-IN" dirty="0"/>
              <a:t>Finally, the user need to define the number of features or a threshold of a score to determine the subset of features. </a:t>
            </a:r>
          </a:p>
          <a:p>
            <a:r>
              <a:rPr lang="en-IN" dirty="0"/>
              <a:t>The methods that follows filter approach are correlation coefficient, mutual information, fisher criterion, Laplacian score, etc. </a:t>
            </a:r>
          </a:p>
        </p:txBody>
      </p:sp>
    </p:spTree>
    <p:extLst>
      <p:ext uri="{BB962C8B-B14F-4D97-AF65-F5344CB8AC3E}">
        <p14:creationId xmlns:p14="http://schemas.microsoft.com/office/powerpoint/2010/main" val="23697922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8C868-FD1A-9DC3-4A2F-AD0068680878}"/>
              </a:ext>
            </a:extLst>
          </p:cNvPr>
          <p:cNvSpPr>
            <a:spLocks noGrp="1"/>
          </p:cNvSpPr>
          <p:nvPr>
            <p:ph type="title"/>
          </p:nvPr>
        </p:nvSpPr>
        <p:spPr>
          <a:xfrm>
            <a:off x="53142" y="42909"/>
            <a:ext cx="10515600" cy="930275"/>
          </a:xfrm>
        </p:spPr>
        <p:txBody>
          <a:bodyPr/>
          <a:lstStyle/>
          <a:p>
            <a:r>
              <a:rPr lang="en-US" dirty="0"/>
              <a:t>Feature selection – Wrapper Method</a:t>
            </a:r>
          </a:p>
        </p:txBody>
      </p:sp>
      <p:sp>
        <p:nvSpPr>
          <p:cNvPr id="4" name="Date Placeholder 3">
            <a:extLst>
              <a:ext uri="{FF2B5EF4-FFF2-40B4-BE49-F238E27FC236}">
                <a16:creationId xmlns:a16="http://schemas.microsoft.com/office/drawing/2014/main" id="{EBA067E7-BED0-1043-E8F6-CC45B392A592}"/>
              </a:ext>
            </a:extLst>
          </p:cNvPr>
          <p:cNvSpPr>
            <a:spLocks noGrp="1"/>
          </p:cNvSpPr>
          <p:nvPr>
            <p:ph type="dt" sz="half" idx="10"/>
          </p:nvPr>
        </p:nvSpPr>
        <p:spPr/>
        <p:txBody>
          <a:bodyPr/>
          <a:lstStyle/>
          <a:p>
            <a:fld id="{10550E59-45D0-6B4E-879F-FE83A6B26324}" type="datetime1">
              <a:rPr lang="en-IN" smtClean="0">
                <a:solidFill>
                  <a:prstClr val="black">
                    <a:tint val="75000"/>
                  </a:prstClr>
                </a:solidFill>
              </a:rPr>
              <a:t>15/03/23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43C8F6B7-F73F-BAA8-335D-576ACB97C9DE}"/>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24</a:t>
            </a:fld>
            <a:endParaRPr lang="en-US">
              <a:solidFill>
                <a:prstClr val="black">
                  <a:tint val="75000"/>
                </a:prstClr>
              </a:solidFill>
            </a:endParaRPr>
          </a:p>
        </p:txBody>
      </p:sp>
      <p:pic>
        <p:nvPicPr>
          <p:cNvPr id="3" name="Picture 2">
            <a:extLst>
              <a:ext uri="{FF2B5EF4-FFF2-40B4-BE49-F238E27FC236}">
                <a16:creationId xmlns:a16="http://schemas.microsoft.com/office/drawing/2014/main" id="{23C81DB9-825D-693D-F44F-5362E41CDFB1}"/>
              </a:ext>
            </a:extLst>
          </p:cNvPr>
          <p:cNvPicPr>
            <a:picLocks noChangeAspect="1"/>
          </p:cNvPicPr>
          <p:nvPr/>
        </p:nvPicPr>
        <p:blipFill>
          <a:blip r:embed="rId2"/>
          <a:stretch>
            <a:fillRect/>
          </a:stretch>
        </p:blipFill>
        <p:spPr>
          <a:xfrm>
            <a:off x="5562600" y="1316678"/>
            <a:ext cx="6553200" cy="4696177"/>
          </a:xfrm>
          <a:prstGeom prst="rect">
            <a:avLst/>
          </a:prstGeom>
        </p:spPr>
      </p:pic>
      <p:sp>
        <p:nvSpPr>
          <p:cNvPr id="6" name="TextBox 5">
            <a:extLst>
              <a:ext uri="{FF2B5EF4-FFF2-40B4-BE49-F238E27FC236}">
                <a16:creationId xmlns:a16="http://schemas.microsoft.com/office/drawing/2014/main" id="{6BAF2DF1-2DB9-C8E0-7901-BCC194A03F81}"/>
              </a:ext>
            </a:extLst>
          </p:cNvPr>
          <p:cNvSpPr txBox="1"/>
          <p:nvPr/>
        </p:nvSpPr>
        <p:spPr>
          <a:xfrm>
            <a:off x="76200" y="1019862"/>
            <a:ext cx="5181600" cy="5016758"/>
          </a:xfrm>
          <a:prstGeom prst="rect">
            <a:avLst/>
          </a:prstGeom>
          <a:noFill/>
        </p:spPr>
        <p:txBody>
          <a:bodyPr wrap="square">
            <a:spAutoFit/>
          </a:bodyPr>
          <a:lstStyle>
            <a:defPPr>
              <a:defRPr lang="en-US"/>
            </a:defPPr>
            <a:lvl1pPr marL="285750" indent="-285750" algn="just">
              <a:buFont typeface="Arial" panose="020B0604020202020204" pitchFamily="34" charset="0"/>
              <a:buChar char="•"/>
              <a:defRPr sz="2000">
                <a:effectLst/>
                <a:latin typeface="LMRoman10"/>
              </a:defRPr>
            </a:lvl1pPr>
          </a:lstStyle>
          <a:p>
            <a:r>
              <a:rPr lang="en-IN" dirty="0"/>
              <a:t>In wrapper method, the process of feature selection takes place in an iterative aspect by tuning the feature subset to a classifier. </a:t>
            </a:r>
          </a:p>
          <a:p>
            <a:r>
              <a:rPr lang="en-IN" dirty="0"/>
              <a:t>The chosen feature subset is entirely dependent on the evaluated classification error. The feature subset with a very small estimated classification error is preferred. </a:t>
            </a:r>
          </a:p>
          <a:p>
            <a:r>
              <a:rPr lang="en-IN" dirty="0"/>
              <a:t>The wrapper approach is considered to be expensive as it depends on the classification error at every iteration. </a:t>
            </a:r>
          </a:p>
          <a:p>
            <a:r>
              <a:rPr lang="en-IN" dirty="0"/>
              <a:t>The popular search strategies that follows wrapper approach are sequential forward selection (SFS), sequential backward elimination (SBE), sequential floating forward selection (SFFS), Genetic algorithms, etc. </a:t>
            </a:r>
          </a:p>
          <a:p>
            <a:endParaRPr lang="en-IN" dirty="0"/>
          </a:p>
        </p:txBody>
      </p:sp>
    </p:spTree>
    <p:extLst>
      <p:ext uri="{BB962C8B-B14F-4D97-AF65-F5344CB8AC3E}">
        <p14:creationId xmlns:p14="http://schemas.microsoft.com/office/powerpoint/2010/main" val="32411087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8C868-FD1A-9DC3-4A2F-AD0068680878}"/>
              </a:ext>
            </a:extLst>
          </p:cNvPr>
          <p:cNvSpPr>
            <a:spLocks noGrp="1"/>
          </p:cNvSpPr>
          <p:nvPr>
            <p:ph type="title"/>
          </p:nvPr>
        </p:nvSpPr>
        <p:spPr>
          <a:xfrm>
            <a:off x="53142" y="42909"/>
            <a:ext cx="10515600" cy="930275"/>
          </a:xfrm>
        </p:spPr>
        <p:txBody>
          <a:bodyPr vert="horz" lIns="91440" tIns="45720" rIns="91440" bIns="45720" rtlCol="0" anchor="ctr">
            <a:normAutofit/>
          </a:bodyPr>
          <a:lstStyle/>
          <a:p>
            <a:r>
              <a:rPr lang="en-US" dirty="0"/>
              <a:t>Feature selection – Embedded Method</a:t>
            </a:r>
          </a:p>
        </p:txBody>
      </p:sp>
      <p:sp>
        <p:nvSpPr>
          <p:cNvPr id="4" name="Date Placeholder 3">
            <a:extLst>
              <a:ext uri="{FF2B5EF4-FFF2-40B4-BE49-F238E27FC236}">
                <a16:creationId xmlns:a16="http://schemas.microsoft.com/office/drawing/2014/main" id="{EBA067E7-BED0-1043-E8F6-CC45B392A592}"/>
              </a:ext>
            </a:extLst>
          </p:cNvPr>
          <p:cNvSpPr>
            <a:spLocks noGrp="1"/>
          </p:cNvSpPr>
          <p:nvPr>
            <p:ph type="dt" sz="half" idx="10"/>
          </p:nvPr>
        </p:nvSpPr>
        <p:spPr/>
        <p:txBody>
          <a:bodyPr/>
          <a:lstStyle/>
          <a:p>
            <a:fld id="{10550E59-45D0-6B4E-879F-FE83A6B26324}" type="datetime1">
              <a:rPr lang="en-IN" smtClean="0">
                <a:solidFill>
                  <a:prstClr val="black">
                    <a:tint val="75000"/>
                  </a:prstClr>
                </a:solidFill>
              </a:rPr>
              <a:t>15/03/23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43C8F6B7-F73F-BAA8-335D-576ACB97C9DE}"/>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25</a:t>
            </a:fld>
            <a:endParaRPr lang="en-US">
              <a:solidFill>
                <a:prstClr val="black">
                  <a:tint val="75000"/>
                </a:prstClr>
              </a:solidFill>
            </a:endParaRPr>
          </a:p>
        </p:txBody>
      </p:sp>
      <p:sp>
        <p:nvSpPr>
          <p:cNvPr id="6" name="TextBox 5">
            <a:extLst>
              <a:ext uri="{FF2B5EF4-FFF2-40B4-BE49-F238E27FC236}">
                <a16:creationId xmlns:a16="http://schemas.microsoft.com/office/drawing/2014/main" id="{6BAF2DF1-2DB9-C8E0-7901-BCC194A03F81}"/>
              </a:ext>
            </a:extLst>
          </p:cNvPr>
          <p:cNvSpPr txBox="1"/>
          <p:nvPr/>
        </p:nvSpPr>
        <p:spPr>
          <a:xfrm>
            <a:off x="381000" y="1554372"/>
            <a:ext cx="10972800" cy="4081117"/>
          </a:xfrm>
          <a:prstGeom prst="rect">
            <a:avLst/>
          </a:prstGeom>
          <a:noFill/>
        </p:spPr>
        <p:txBody>
          <a:bodyPr vert="horz" wrap="square" lIns="91440" tIns="45720" rIns="91440" bIns="45720" rtlCol="0" anchor="ctr">
            <a:spAutoFit/>
          </a:bodyPr>
          <a:lstStyle>
            <a:defPPr>
              <a:defRPr lang="en-US"/>
            </a:defPPr>
            <a:lvl1pPr marL="285750" indent="-285750" algn="just">
              <a:lnSpc>
                <a:spcPct val="90000"/>
              </a:lnSpc>
              <a:spcBef>
                <a:spcPct val="0"/>
              </a:spcBef>
              <a:buFont typeface="Arial" panose="020B0604020202020204" pitchFamily="34" charset="0"/>
              <a:buChar char="•"/>
              <a:defRPr sz="2000">
                <a:latin typeface="LMRoman10"/>
              </a:defRPr>
            </a:lvl1pPr>
          </a:lstStyle>
          <a:p>
            <a:r>
              <a:rPr lang="en-IN" sz="2400" dirty="0"/>
              <a:t>An embedded method is a combination of filter method and wrapper method. </a:t>
            </a:r>
          </a:p>
          <a:p>
            <a:r>
              <a:rPr lang="en-IN" sz="2400" dirty="0"/>
              <a:t>It takes advantages of both the methods to avoid the manual specification of threshold score and at the same time, learns which feature subset contribute to the best accuracy of the classifier model. </a:t>
            </a:r>
          </a:p>
          <a:p>
            <a:r>
              <a:rPr lang="en-IN" sz="2400" dirty="0"/>
              <a:t>The common embedded feature selection methods are regularization methods which introduces constraints into the optimization of a predictive algorithm. </a:t>
            </a:r>
          </a:p>
          <a:p>
            <a:r>
              <a:rPr lang="en-IN" sz="2400" dirty="0"/>
              <a:t>Examples of embedded feature selection methods are LASSO (least absolute shrinkage and selection operator), elastic net, etc. </a:t>
            </a:r>
          </a:p>
          <a:p>
            <a:r>
              <a:rPr lang="en-IN" sz="2400" dirty="0"/>
              <a:t>The computational complexity of this approach tends to be between filter and wrapper methods. </a:t>
            </a:r>
          </a:p>
          <a:p>
            <a:endParaRPr lang="en-IN" sz="2400" dirty="0"/>
          </a:p>
          <a:p>
            <a:endParaRPr lang="en-IN" sz="2400" dirty="0"/>
          </a:p>
        </p:txBody>
      </p:sp>
    </p:spTree>
    <p:extLst>
      <p:ext uri="{BB962C8B-B14F-4D97-AF65-F5344CB8AC3E}">
        <p14:creationId xmlns:p14="http://schemas.microsoft.com/office/powerpoint/2010/main" val="1522943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381000"/>
            <a:ext cx="10515600" cy="4114800"/>
          </a:xfrm>
        </p:spPr>
        <p:txBody>
          <a:bodyPr>
            <a:normAutofit/>
          </a:bodyPr>
          <a:lstStyle/>
          <a:p>
            <a:endParaRPr lang="en-US" sz="4000" dirty="0"/>
          </a:p>
          <a:p>
            <a:endParaRPr lang="en-US" sz="4000" dirty="0"/>
          </a:p>
          <a:p>
            <a:pPr marL="0" indent="0" algn="ctr">
              <a:buNone/>
            </a:pPr>
            <a:endParaRPr lang="en-US" sz="4000" dirty="0"/>
          </a:p>
          <a:p>
            <a:pPr marL="0" indent="0" algn="ctr">
              <a:buNone/>
            </a:pPr>
            <a:endParaRPr lang="en-US" sz="4000" dirty="0"/>
          </a:p>
          <a:p>
            <a:pPr marL="0" indent="0" algn="ctr">
              <a:buNone/>
            </a:pPr>
            <a:r>
              <a:rPr lang="en-US" sz="4000" dirty="0"/>
              <a:t>Thank You!</a:t>
            </a:r>
          </a:p>
        </p:txBody>
      </p:sp>
      <p:sp>
        <p:nvSpPr>
          <p:cNvPr id="2" name="Date Placeholder 1">
            <a:extLst>
              <a:ext uri="{FF2B5EF4-FFF2-40B4-BE49-F238E27FC236}">
                <a16:creationId xmlns:a16="http://schemas.microsoft.com/office/drawing/2014/main" id="{446AFE4E-9C0D-3032-1091-0DAB3EC8D0BD}"/>
              </a:ext>
            </a:extLst>
          </p:cNvPr>
          <p:cNvSpPr>
            <a:spLocks noGrp="1"/>
          </p:cNvSpPr>
          <p:nvPr>
            <p:ph type="dt" sz="half" idx="10"/>
          </p:nvPr>
        </p:nvSpPr>
        <p:spPr/>
        <p:txBody>
          <a:bodyPr/>
          <a:lstStyle/>
          <a:p>
            <a:fld id="{7E9E4A53-C8BD-B84F-93D5-F94F1AE744F5}" type="datetime1">
              <a:rPr lang="en-IN" smtClean="0">
                <a:solidFill>
                  <a:prstClr val="black">
                    <a:tint val="75000"/>
                  </a:prstClr>
                </a:solidFill>
              </a:rPr>
              <a:t>13/03/23</a:t>
            </a:fld>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id="{9D12294C-0A33-50FF-01AB-448F577468DB}"/>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26</a:t>
            </a:fld>
            <a:endParaRPr lang="en-US">
              <a:solidFill>
                <a:prstClr val="black">
                  <a:tint val="75000"/>
                </a:prstClr>
              </a:solidFill>
            </a:endParaRPr>
          </a:p>
        </p:txBody>
      </p:sp>
    </p:spTree>
    <p:extLst>
      <p:ext uri="{BB962C8B-B14F-4D97-AF65-F5344CB8AC3E}">
        <p14:creationId xmlns:p14="http://schemas.microsoft.com/office/powerpoint/2010/main" val="37926222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777875"/>
          </a:xfrm>
        </p:spPr>
        <p:txBody>
          <a:bodyPr/>
          <a:lstStyle/>
          <a:p>
            <a:r>
              <a:rPr lang="en-US" dirty="0"/>
              <a:t>Overall structure of a BCI </a:t>
            </a:r>
          </a:p>
        </p:txBody>
      </p:sp>
      <p:pic>
        <p:nvPicPr>
          <p:cNvPr id="6" name="Picture 5">
            <a:extLst>
              <a:ext uri="{FF2B5EF4-FFF2-40B4-BE49-F238E27FC236}">
                <a16:creationId xmlns:a16="http://schemas.microsoft.com/office/drawing/2014/main" id="{EAF1CF4C-F301-4B43-9A34-2D991037E026}"/>
              </a:ext>
            </a:extLst>
          </p:cNvPr>
          <p:cNvPicPr>
            <a:picLocks noChangeAspect="1"/>
          </p:cNvPicPr>
          <p:nvPr/>
        </p:nvPicPr>
        <p:blipFill>
          <a:blip r:embed="rId2"/>
          <a:stretch>
            <a:fillRect/>
          </a:stretch>
        </p:blipFill>
        <p:spPr>
          <a:xfrm>
            <a:off x="228600" y="1019727"/>
            <a:ext cx="11379200" cy="4533900"/>
          </a:xfrm>
          <a:prstGeom prst="rect">
            <a:avLst/>
          </a:prstGeom>
        </p:spPr>
      </p:pic>
      <p:sp>
        <p:nvSpPr>
          <p:cNvPr id="3" name="Date Placeholder 2">
            <a:extLst>
              <a:ext uri="{FF2B5EF4-FFF2-40B4-BE49-F238E27FC236}">
                <a16:creationId xmlns:a16="http://schemas.microsoft.com/office/drawing/2014/main" id="{D8FF5D28-ACF5-63F6-7D58-EBB031F99C10}"/>
              </a:ext>
            </a:extLst>
          </p:cNvPr>
          <p:cNvSpPr>
            <a:spLocks noGrp="1"/>
          </p:cNvSpPr>
          <p:nvPr>
            <p:ph type="dt" sz="half" idx="10"/>
          </p:nvPr>
        </p:nvSpPr>
        <p:spPr/>
        <p:txBody>
          <a:bodyPr/>
          <a:lstStyle/>
          <a:p>
            <a:fld id="{3B2D5384-FA2D-3241-9193-EDB05A0251FD}" type="datetime1">
              <a:rPr lang="en-IN" smtClean="0">
                <a:solidFill>
                  <a:prstClr val="black">
                    <a:tint val="75000"/>
                  </a:prstClr>
                </a:solidFill>
              </a:rPr>
              <a:t>13/03/23</a:t>
            </a:fld>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id="{ECA962CA-8D18-3239-C518-E8502A7A4E49}"/>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3</a:t>
            </a:fld>
            <a:endParaRPr lang="en-US">
              <a:solidFill>
                <a:prstClr val="black">
                  <a:tint val="75000"/>
                </a:prstClr>
              </a:solidFill>
            </a:endParaRPr>
          </a:p>
        </p:txBody>
      </p:sp>
    </p:spTree>
    <p:extLst>
      <p:ext uri="{BB962C8B-B14F-4D97-AF65-F5344CB8AC3E}">
        <p14:creationId xmlns:p14="http://schemas.microsoft.com/office/powerpoint/2010/main" val="3999783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US" dirty="0"/>
              <a:t>Feature vector</a:t>
            </a:r>
          </a:p>
        </p:txBody>
      </p:sp>
      <p:sp>
        <p:nvSpPr>
          <p:cNvPr id="3" name="Content Placeholder 2"/>
          <p:cNvSpPr>
            <a:spLocks noGrp="1"/>
          </p:cNvSpPr>
          <p:nvPr>
            <p:ph idx="1"/>
          </p:nvPr>
        </p:nvSpPr>
        <p:spPr>
          <a:xfrm>
            <a:off x="381000" y="990600"/>
            <a:ext cx="11201400" cy="4351338"/>
          </a:xfrm>
        </p:spPr>
        <p:txBody>
          <a:bodyPr>
            <a:noAutofit/>
          </a:bodyPr>
          <a:lstStyle/>
          <a:p>
            <a:pPr algn="just"/>
            <a:r>
              <a:rPr lang="en-US" sz="2400" dirty="0">
                <a:latin typeface="Times New Roman" panose="02020603050405020304" pitchFamily="18" charset="0"/>
                <a:cs typeface="Times New Roman" panose="02020603050405020304" pitchFamily="18" charset="0"/>
              </a:rPr>
              <a:t>A </a:t>
            </a:r>
            <a:r>
              <a:rPr lang="en-US" sz="2400" b="1" dirty="0">
                <a:solidFill>
                  <a:srgbClr val="C00000"/>
                </a:solidFill>
                <a:latin typeface="Times New Roman" panose="02020603050405020304" pitchFamily="18" charset="0"/>
                <a:cs typeface="Times New Roman" panose="02020603050405020304" pitchFamily="18" charset="0"/>
              </a:rPr>
              <a:t>fundamental signal feature </a:t>
            </a:r>
            <a:r>
              <a:rPr lang="en-US" sz="2400" dirty="0">
                <a:latin typeface="Times New Roman" panose="02020603050405020304" pitchFamily="18" charset="0"/>
                <a:cs typeface="Times New Roman" panose="02020603050405020304" pitchFamily="18" charset="0"/>
              </a:rPr>
              <a:t>is simply a direct measurement of the signal. They usually provide limited relevant information about typically complex brain signals. </a:t>
            </a:r>
          </a:p>
          <a:p>
            <a:pPr algn="just"/>
            <a:r>
              <a:rPr lang="en-US" sz="2400" dirty="0">
                <a:latin typeface="Times New Roman" panose="02020603050405020304" pitchFamily="18" charset="0"/>
                <a:cs typeface="Times New Roman" panose="02020603050405020304" pitchFamily="18" charset="0"/>
              </a:rPr>
              <a:t>Thus, it is more common for BCIs to use features that are </a:t>
            </a:r>
            <a:r>
              <a:rPr lang="en-US" sz="2400" b="1" dirty="0">
                <a:solidFill>
                  <a:srgbClr val="C00000"/>
                </a:solidFill>
                <a:latin typeface="Times New Roman" panose="02020603050405020304" pitchFamily="18" charset="0"/>
                <a:cs typeface="Times New Roman" panose="02020603050405020304" pitchFamily="18" charset="0"/>
              </a:rPr>
              <a:t>linear or nonlinear combinations, ratios, statistical measures, or other transformations of multiple fundamental features </a:t>
            </a:r>
            <a:r>
              <a:rPr lang="en-US" sz="2400" dirty="0">
                <a:latin typeface="Times New Roman" panose="02020603050405020304" pitchFamily="18" charset="0"/>
                <a:cs typeface="Times New Roman" panose="02020603050405020304" pitchFamily="18" charset="0"/>
              </a:rPr>
              <a:t>detected at multiple electrodes and/or multiple time points. </a:t>
            </a:r>
          </a:p>
          <a:p>
            <a:pPr algn="just"/>
            <a:r>
              <a:rPr lang="en-US" sz="2400" dirty="0">
                <a:latin typeface="Times New Roman" panose="02020603050405020304" pitchFamily="18" charset="0"/>
                <a:cs typeface="Times New Roman" panose="02020603050405020304" pitchFamily="18" charset="0"/>
              </a:rPr>
              <a:t>Such complex features, if selected appropriately, can reflect the user’s desires more accurately than the fundamental features themselves. </a:t>
            </a:r>
          </a:p>
          <a:p>
            <a:pPr algn="just"/>
            <a:r>
              <a:rPr lang="en-US" sz="2400" dirty="0">
                <a:latin typeface="Times New Roman" panose="02020603050405020304" pitchFamily="18" charset="0"/>
                <a:cs typeface="Times New Roman" panose="02020603050405020304" pitchFamily="18" charset="0"/>
              </a:rPr>
              <a:t>Most features used in BCI applications are based on </a:t>
            </a:r>
            <a:r>
              <a:rPr lang="en-US" sz="2400" b="1" dirty="0">
                <a:solidFill>
                  <a:srgbClr val="C00000"/>
                </a:solidFill>
                <a:latin typeface="Times New Roman" panose="02020603050405020304" pitchFamily="18" charset="0"/>
                <a:cs typeface="Times New Roman" panose="02020603050405020304" pitchFamily="18" charset="0"/>
              </a:rPr>
              <a:t>spatial, temporal, and/or spectral analyses </a:t>
            </a:r>
            <a:r>
              <a:rPr lang="en-US" sz="2400" dirty="0">
                <a:latin typeface="Times New Roman" panose="02020603050405020304" pitchFamily="18" charset="0"/>
                <a:cs typeface="Times New Roman" panose="02020603050405020304" pitchFamily="18" charset="0"/>
              </a:rPr>
              <a:t>of brain signals or the relationships among them. </a:t>
            </a:r>
          </a:p>
          <a:p>
            <a:pPr algn="just"/>
            <a:r>
              <a:rPr lang="en-US" sz="2400" dirty="0">
                <a:latin typeface="Times New Roman" panose="02020603050405020304" pitchFamily="18" charset="0"/>
                <a:cs typeface="Times New Roman" panose="02020603050405020304" pitchFamily="18" charset="0"/>
              </a:rPr>
              <a:t>Furthermore, in order to determine the user’s wishes as accurately as possible, most BCIs extract a number of features simultaneously. This set of features is referred to as a </a:t>
            </a:r>
            <a:r>
              <a:rPr lang="en-US" sz="2400" b="1" i="1" dirty="0">
                <a:solidFill>
                  <a:srgbClr val="C00000"/>
                </a:solidFill>
                <a:latin typeface="Times New Roman" panose="02020603050405020304" pitchFamily="18" charset="0"/>
                <a:cs typeface="Times New Roman" panose="02020603050405020304" pitchFamily="18" charset="0"/>
              </a:rPr>
              <a:t>feature vector</a:t>
            </a:r>
            <a:r>
              <a:rPr lang="en-US" sz="2400" dirty="0">
                <a:latin typeface="Times New Roman" panose="02020603050405020304" pitchFamily="18" charset="0"/>
                <a:cs typeface="Times New Roman" panose="02020603050405020304" pitchFamily="18" charset="0"/>
              </a:rPr>
              <a:t>. </a:t>
            </a:r>
          </a:p>
          <a:p>
            <a:pPr algn="just"/>
            <a:endParaRPr lang="en-US" sz="24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EB9F3007-C1D2-B677-280F-DF869DFCDA1A}"/>
              </a:ext>
            </a:extLst>
          </p:cNvPr>
          <p:cNvSpPr>
            <a:spLocks noGrp="1"/>
          </p:cNvSpPr>
          <p:nvPr>
            <p:ph type="dt" sz="half" idx="10"/>
          </p:nvPr>
        </p:nvSpPr>
        <p:spPr/>
        <p:txBody>
          <a:bodyPr/>
          <a:lstStyle/>
          <a:p>
            <a:fld id="{AE157FCE-89AA-434E-94DF-5DAD35EC7644}" type="datetime1">
              <a:rPr lang="en-IN" smtClean="0">
                <a:solidFill>
                  <a:prstClr val="black">
                    <a:tint val="75000"/>
                  </a:prstClr>
                </a:solidFill>
              </a:rPr>
              <a:t>13/03/23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501F142A-6C83-806F-9776-1FEF703FDD24}"/>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4</a:t>
            </a:fld>
            <a:endParaRPr lang="en-US">
              <a:solidFill>
                <a:prstClr val="black">
                  <a:tint val="75000"/>
                </a:prstClr>
              </a:solidFill>
            </a:endParaRPr>
          </a:p>
        </p:txBody>
      </p:sp>
    </p:spTree>
    <p:extLst>
      <p:ext uri="{BB962C8B-B14F-4D97-AF65-F5344CB8AC3E}">
        <p14:creationId xmlns:p14="http://schemas.microsoft.com/office/powerpoint/2010/main" val="2035146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US" dirty="0"/>
              <a:t>Feature vector</a:t>
            </a:r>
          </a:p>
        </p:txBody>
      </p:sp>
      <p:sp>
        <p:nvSpPr>
          <p:cNvPr id="3" name="Content Placeholder 2"/>
          <p:cNvSpPr>
            <a:spLocks noGrp="1"/>
          </p:cNvSpPr>
          <p:nvPr>
            <p:ph idx="1"/>
          </p:nvPr>
        </p:nvSpPr>
        <p:spPr>
          <a:xfrm>
            <a:off x="381000" y="990600"/>
            <a:ext cx="11201400" cy="4351338"/>
          </a:xfrm>
        </p:spPr>
        <p:txBody>
          <a:bodyPr>
            <a:noAutofit/>
          </a:bodyPr>
          <a:lstStyle/>
          <a:p>
            <a:pPr marL="0" indent="0" algn="just">
              <a:buNone/>
            </a:pPr>
            <a:r>
              <a:rPr lang="en-US" sz="2400" dirty="0">
                <a:latin typeface="Times New Roman" panose="02020603050405020304" pitchFamily="18" charset="0"/>
                <a:cs typeface="Times New Roman" panose="02020603050405020304" pitchFamily="18" charset="0"/>
              </a:rPr>
              <a:t>To be effective for BCI applications, a feature should have the following attributes: </a:t>
            </a:r>
          </a:p>
          <a:p>
            <a:pPr algn="just"/>
            <a:r>
              <a:rPr lang="en-US" sz="2400" dirty="0">
                <a:latin typeface="Times New Roman" panose="02020603050405020304" pitchFamily="18" charset="0"/>
                <a:cs typeface="Times New Roman" panose="02020603050405020304" pitchFamily="18" charset="0"/>
              </a:rPr>
              <a:t>its spatial, temporal, spectral characteristics, and dynamics can be precisely characterized for an individual user or population of users </a:t>
            </a:r>
          </a:p>
          <a:p>
            <a:pPr algn="just"/>
            <a:r>
              <a:rPr lang="en-US" sz="2400" dirty="0">
                <a:latin typeface="Times New Roman" panose="02020603050405020304" pitchFamily="18" charset="0"/>
                <a:cs typeface="Times New Roman" panose="02020603050405020304" pitchFamily="18" charset="0"/>
              </a:rPr>
              <a:t>it can be modulated by the user and used in combination with other features to reliably convey the user’s intent </a:t>
            </a:r>
          </a:p>
          <a:p>
            <a:pPr algn="just"/>
            <a:r>
              <a:rPr lang="en-US" sz="2400" dirty="0">
                <a:latin typeface="Times New Roman" panose="02020603050405020304" pitchFamily="18" charset="0"/>
                <a:cs typeface="Times New Roman" panose="02020603050405020304" pitchFamily="18" charset="0"/>
              </a:rPr>
              <a:t>its correlation with the user’s intent is stable over time and/or can be tracked in a consistent and reliable manner </a:t>
            </a:r>
          </a:p>
          <a:p>
            <a:pPr algn="just"/>
            <a:endParaRPr lang="en-US" sz="24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B0245301-E84A-69A6-79B7-4FBD3EE39B6E}"/>
              </a:ext>
            </a:extLst>
          </p:cNvPr>
          <p:cNvSpPr>
            <a:spLocks noGrp="1"/>
          </p:cNvSpPr>
          <p:nvPr>
            <p:ph type="dt" sz="half" idx="10"/>
          </p:nvPr>
        </p:nvSpPr>
        <p:spPr/>
        <p:txBody>
          <a:bodyPr/>
          <a:lstStyle/>
          <a:p>
            <a:fld id="{EECABCB1-D6B0-D14F-AD65-D9F225B382B5}" type="datetime1">
              <a:rPr lang="en-IN" smtClean="0">
                <a:solidFill>
                  <a:prstClr val="black">
                    <a:tint val="75000"/>
                  </a:prstClr>
                </a:solidFill>
              </a:rPr>
              <a:t>13/03/23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7112BB5-38EA-6765-AF40-DA8146408C9B}"/>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5</a:t>
            </a:fld>
            <a:endParaRPr lang="en-US">
              <a:solidFill>
                <a:prstClr val="black">
                  <a:tint val="75000"/>
                </a:prstClr>
              </a:solidFill>
            </a:endParaRPr>
          </a:p>
        </p:txBody>
      </p:sp>
    </p:spTree>
    <p:extLst>
      <p:ext uri="{BB962C8B-B14F-4D97-AF65-F5344CB8AC3E}">
        <p14:creationId xmlns:p14="http://schemas.microsoft.com/office/powerpoint/2010/main" val="2957032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SECOND STEP: EXTRACTING THE FEATURES </a:t>
            </a:r>
          </a:p>
        </p:txBody>
      </p:sp>
      <p:sp>
        <p:nvSpPr>
          <p:cNvPr id="3" name="Content Placeholder 2"/>
          <p:cNvSpPr>
            <a:spLocks noGrp="1"/>
          </p:cNvSpPr>
          <p:nvPr>
            <p:ph idx="1"/>
          </p:nvPr>
        </p:nvSpPr>
        <p:spPr>
          <a:xfrm>
            <a:off x="762000" y="990600"/>
            <a:ext cx="10591800" cy="5105400"/>
          </a:xfrm>
        </p:spPr>
        <p:txBody>
          <a:bodyPr>
            <a:noAutofit/>
          </a:bodyPr>
          <a:lstStyle/>
          <a:p>
            <a:pPr algn="just"/>
            <a:r>
              <a:rPr lang="en-IN" sz="2400" b="1" i="1" dirty="0">
                <a:latin typeface="Times New Roman" panose="02020603050405020304" pitchFamily="18" charset="0"/>
                <a:cs typeface="Times New Roman" panose="02020603050405020304" pitchFamily="18" charset="0"/>
              </a:rPr>
              <a:t>BLOCK PROCESSING </a:t>
            </a:r>
          </a:p>
          <a:p>
            <a:pPr lvl="1" algn="just"/>
            <a:r>
              <a:rPr lang="en-IN" dirty="0">
                <a:latin typeface="Times New Roman" panose="02020603050405020304" pitchFamily="18" charset="0"/>
                <a:cs typeface="Times New Roman" panose="02020603050405020304" pitchFamily="18" charset="0"/>
              </a:rPr>
              <a:t>For most BCI applications, it is highly desirable for the processing to occur in real time. Prior to feature extraction, the incoming signal samples are commonly segmented into consecutive, possibly overlapping, sample blocks.</a:t>
            </a:r>
          </a:p>
          <a:p>
            <a:pPr lvl="1" algn="just"/>
            <a:r>
              <a:rPr lang="en-IN" dirty="0">
                <a:latin typeface="Times New Roman" panose="02020603050405020304" pitchFamily="18" charset="0"/>
                <a:cs typeface="Times New Roman" panose="02020603050405020304" pitchFamily="18" charset="0"/>
              </a:rPr>
              <a:t>A feature vector is created from the signal samples within each individual sample block. The feature vectors from the successive sample blocks are then fed to the translation algorithm, which produces a device command or user feedback corresponding to each sample block or corresponding to sets of consecutive sample blocks. </a:t>
            </a:r>
          </a:p>
          <a:p>
            <a:pPr lvl="1" algn="just"/>
            <a:r>
              <a:rPr lang="en-IN" dirty="0">
                <a:latin typeface="Times New Roman" panose="02020603050405020304" pitchFamily="18" charset="0"/>
                <a:cs typeface="Times New Roman" panose="02020603050405020304" pitchFamily="18" charset="0"/>
              </a:rPr>
              <a:t>For efficient online implementation, the length and overlap of these sample blocks should fit the relevant temporal dynamics of the signal, the feature-extraction method, the nature of the application, and the concurrent user feedback, as well as the available processing power. </a:t>
            </a:r>
          </a:p>
          <a:p>
            <a:pPr lvl="2" algn="just"/>
            <a:r>
              <a:rPr lang="en-IN" sz="1600" dirty="0">
                <a:latin typeface="Times New Roman" panose="02020603050405020304" pitchFamily="18" charset="0"/>
                <a:cs typeface="Times New Roman" panose="02020603050405020304" pitchFamily="18" charset="0"/>
              </a:rPr>
              <a:t>E.g., BCI cursor control</a:t>
            </a:r>
          </a:p>
          <a:p>
            <a:pPr lvl="2" algn="just"/>
            <a:r>
              <a:rPr lang="en-IN" sz="1600" dirty="0">
                <a:latin typeface="Times New Roman" panose="02020603050405020304" pitchFamily="18" charset="0"/>
                <a:cs typeface="Times New Roman" panose="02020603050405020304" pitchFamily="18" charset="0"/>
              </a:rPr>
              <a:t>P300 response</a:t>
            </a:r>
          </a:p>
          <a:p>
            <a:pPr lvl="2" algn="just"/>
            <a:endParaRPr lang="en-IN" dirty="0">
              <a:latin typeface="Times New Roman" panose="02020603050405020304" pitchFamily="18" charset="0"/>
              <a:cs typeface="Times New Roman" panose="02020603050405020304" pitchFamily="18" charset="0"/>
            </a:endParaRPr>
          </a:p>
          <a:p>
            <a:pPr lvl="1" algn="just"/>
            <a:endParaRPr lang="en-IN" dirty="0">
              <a:latin typeface="Times New Roman" panose="02020603050405020304" pitchFamily="18" charset="0"/>
              <a:cs typeface="Times New Roman" panose="02020603050405020304" pitchFamily="18" charset="0"/>
            </a:endParaRPr>
          </a:p>
          <a:p>
            <a:pPr lvl="1" algn="just"/>
            <a:endParaRPr lang="en-IN" dirty="0">
              <a:latin typeface="Times New Roman" panose="02020603050405020304" pitchFamily="18" charset="0"/>
              <a:cs typeface="Times New Roman" panose="02020603050405020304" pitchFamily="18" charset="0"/>
            </a:endParaRPr>
          </a:p>
          <a:p>
            <a:pPr lvl="1" algn="just"/>
            <a:endParaRPr lang="en-IN" dirty="0">
              <a:latin typeface="Times New Roman" panose="02020603050405020304" pitchFamily="18" charset="0"/>
              <a:cs typeface="Times New Roman" panose="02020603050405020304" pitchFamily="18" charset="0"/>
            </a:endParaRPr>
          </a:p>
          <a:p>
            <a:pPr lvl="1" algn="just"/>
            <a:endParaRPr lang="en-IN"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E362BD28-EC8F-EC5F-0625-66EACDE40419}"/>
              </a:ext>
            </a:extLst>
          </p:cNvPr>
          <p:cNvSpPr>
            <a:spLocks noGrp="1"/>
          </p:cNvSpPr>
          <p:nvPr>
            <p:ph type="dt" sz="half" idx="10"/>
          </p:nvPr>
        </p:nvSpPr>
        <p:spPr/>
        <p:txBody>
          <a:bodyPr/>
          <a:lstStyle/>
          <a:p>
            <a:fld id="{EDD5811B-0B54-284B-B613-A340CB1AB9AA}" type="datetime1">
              <a:rPr lang="en-IN" smtClean="0">
                <a:solidFill>
                  <a:prstClr val="black">
                    <a:tint val="75000"/>
                  </a:prstClr>
                </a:solidFill>
              </a:rPr>
              <a:t>13/03/23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61ED5C6B-1573-8018-CC79-34C79A4EEC00}"/>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6</a:t>
            </a:fld>
            <a:endParaRPr lang="en-US">
              <a:solidFill>
                <a:prstClr val="black">
                  <a:tint val="75000"/>
                </a:prstClr>
              </a:solidFill>
            </a:endParaRPr>
          </a:p>
        </p:txBody>
      </p:sp>
    </p:spTree>
    <p:extLst>
      <p:ext uri="{BB962C8B-B14F-4D97-AF65-F5344CB8AC3E}">
        <p14:creationId xmlns:p14="http://schemas.microsoft.com/office/powerpoint/2010/main" val="618556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SECOND STEP: EXTRACTING THE FEATURES </a:t>
            </a:r>
          </a:p>
        </p:txBody>
      </p:sp>
      <p:sp>
        <p:nvSpPr>
          <p:cNvPr id="3" name="Content Placeholder 2"/>
          <p:cNvSpPr>
            <a:spLocks noGrp="1"/>
          </p:cNvSpPr>
          <p:nvPr>
            <p:ph idx="1"/>
          </p:nvPr>
        </p:nvSpPr>
        <p:spPr>
          <a:xfrm>
            <a:off x="762000" y="990600"/>
            <a:ext cx="10591800" cy="5105400"/>
          </a:xfrm>
        </p:spPr>
        <p:txBody>
          <a:bodyPr>
            <a:noAutofit/>
          </a:bodyPr>
          <a:lstStyle/>
          <a:p>
            <a:pPr algn="just"/>
            <a:r>
              <a:rPr lang="en-IN" sz="2400" b="1" i="1" dirty="0">
                <a:latin typeface="Times New Roman" panose="02020603050405020304" pitchFamily="18" charset="0"/>
                <a:cs typeface="Times New Roman" panose="02020603050405020304" pitchFamily="18" charset="0"/>
              </a:rPr>
              <a:t>TIME (TEMPORAL) FEATURES </a:t>
            </a:r>
          </a:p>
          <a:p>
            <a:pPr marL="457200" indent="-457200" algn="just">
              <a:buFont typeface="+mj-lt"/>
              <a:buAutoNum type="arabicPeriod"/>
            </a:pPr>
            <a:r>
              <a:rPr lang="en-IN" dirty="0"/>
              <a:t>Peak-Picking and Integration </a:t>
            </a:r>
            <a:endParaRPr lang="en-IN" sz="2400" dirty="0"/>
          </a:p>
          <a:p>
            <a:pPr lvl="1" algn="just"/>
            <a:r>
              <a:rPr lang="en-IN" dirty="0"/>
              <a:t>Peak-picking simply determines the minimum or maximum value of the signal samples in a specific time block (usually defined relative to a specific preceding stimulus) and uses that value (and possibly its time of occurrence) as the feature(s) for that time block. </a:t>
            </a:r>
          </a:p>
          <a:p>
            <a:pPr lvl="1" algn="just"/>
            <a:r>
              <a:rPr lang="en-IN" dirty="0"/>
              <a:t>The signal can be averaged or integrated over all or part of the time block to yield the feature(s) for the block. Some form of averaging or integration is typically preferable to simple peak-picking, especially when the responses to the stimulus are known to vary in latency and/or when unrelated higher-frequency activity is superimposed on the relevant feature </a:t>
            </a:r>
            <a:endParaRPr lang="en-IN" sz="2000" dirty="0"/>
          </a:p>
          <a:p>
            <a:pPr lvl="1" algn="just"/>
            <a:endParaRPr lang="en-IN" sz="2000" dirty="0"/>
          </a:p>
          <a:p>
            <a:pPr lvl="1" algn="just"/>
            <a:endParaRPr lang="en-IN" sz="2000" b="1" i="1" dirty="0">
              <a:latin typeface="Times New Roman" panose="02020603050405020304" pitchFamily="18" charset="0"/>
              <a:cs typeface="Times New Roman" panose="02020603050405020304" pitchFamily="18" charset="0"/>
            </a:endParaRPr>
          </a:p>
          <a:p>
            <a:pPr algn="just"/>
            <a:endParaRPr lang="en-IN" sz="24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7F57BD7B-E3D9-87F7-A02F-DFA7282E8FE8}"/>
              </a:ext>
            </a:extLst>
          </p:cNvPr>
          <p:cNvSpPr>
            <a:spLocks noGrp="1"/>
          </p:cNvSpPr>
          <p:nvPr>
            <p:ph type="dt" sz="half" idx="10"/>
          </p:nvPr>
        </p:nvSpPr>
        <p:spPr/>
        <p:txBody>
          <a:bodyPr/>
          <a:lstStyle/>
          <a:p>
            <a:fld id="{A6EDD79D-98A1-B44D-87B8-3406B65671D0}" type="datetime1">
              <a:rPr lang="en-IN" smtClean="0">
                <a:solidFill>
                  <a:prstClr val="black">
                    <a:tint val="75000"/>
                  </a:prstClr>
                </a:solidFill>
              </a:rPr>
              <a:t>13/03/23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71A4973B-9001-E77D-8D55-B2459FB3F10D}"/>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7</a:t>
            </a:fld>
            <a:endParaRPr lang="en-US">
              <a:solidFill>
                <a:prstClr val="black">
                  <a:tint val="75000"/>
                </a:prstClr>
              </a:solidFill>
            </a:endParaRPr>
          </a:p>
        </p:txBody>
      </p:sp>
    </p:spTree>
    <p:extLst>
      <p:ext uri="{BB962C8B-B14F-4D97-AF65-F5344CB8AC3E}">
        <p14:creationId xmlns:p14="http://schemas.microsoft.com/office/powerpoint/2010/main" val="40650293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28600"/>
            <a:ext cx="10515600" cy="625475"/>
          </a:xfrm>
        </p:spPr>
        <p:txBody>
          <a:bodyPr>
            <a:normAutofit fontScale="90000"/>
          </a:bodyPr>
          <a:lstStyle/>
          <a:p>
            <a:r>
              <a:rPr lang="en-IN" dirty="0"/>
              <a:t>SECOND STEP: EXTRACTING THE FEATURES </a:t>
            </a:r>
          </a:p>
        </p:txBody>
      </p:sp>
      <p:sp>
        <p:nvSpPr>
          <p:cNvPr id="3" name="Content Placeholder 2"/>
          <p:cNvSpPr>
            <a:spLocks noGrp="1"/>
          </p:cNvSpPr>
          <p:nvPr>
            <p:ph idx="1"/>
          </p:nvPr>
        </p:nvSpPr>
        <p:spPr>
          <a:xfrm>
            <a:off x="762000" y="990600"/>
            <a:ext cx="10591800" cy="5105400"/>
          </a:xfrm>
        </p:spPr>
        <p:txBody>
          <a:bodyPr>
            <a:noAutofit/>
          </a:bodyPr>
          <a:lstStyle/>
          <a:p>
            <a:pPr algn="just"/>
            <a:r>
              <a:rPr lang="en-IN" sz="2400" b="1" i="1" dirty="0">
                <a:latin typeface="Times New Roman" panose="02020603050405020304" pitchFamily="18" charset="0"/>
                <a:cs typeface="Times New Roman" panose="02020603050405020304" pitchFamily="18" charset="0"/>
              </a:rPr>
              <a:t>TIME (TEMPORAL) FEATURES </a:t>
            </a:r>
          </a:p>
          <a:p>
            <a:pPr marL="514350" indent="-514350" algn="just">
              <a:buFont typeface="+mj-lt"/>
              <a:buAutoNum type="arabicPeriod" startAt="2"/>
            </a:pPr>
            <a:r>
              <a:rPr lang="en-IN" dirty="0"/>
              <a:t>Correlation and Template-Matching </a:t>
            </a:r>
            <a:endParaRPr lang="en-IN" sz="2400" dirty="0"/>
          </a:p>
          <a:p>
            <a:pPr lvl="1"/>
            <a:r>
              <a:rPr lang="en-IN" dirty="0"/>
              <a:t>The similarity of a response to a predefined template might also be used as a feature. </a:t>
            </a:r>
          </a:p>
          <a:p>
            <a:pPr lvl="1" algn="just"/>
            <a:endParaRPr lang="en-IN" sz="2000" b="1" i="1"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Comparing signals in time-domain</a:t>
            </a:r>
          </a:p>
          <a:p>
            <a:pPr algn="just"/>
            <a:endParaRPr lang="en-IN" sz="2400" dirty="0">
              <a:latin typeface="Times New Roman" panose="02020603050405020304" pitchFamily="18" charset="0"/>
              <a:cs typeface="Times New Roman" panose="02020603050405020304" pitchFamily="18" charset="0"/>
            </a:endParaRPr>
          </a:p>
          <a:p>
            <a:pPr algn="just"/>
            <a:r>
              <a:rPr lang="en-IN" sz="2400" dirty="0">
                <a:latin typeface="Times New Roman" panose="02020603050405020304" pitchFamily="18" charset="0"/>
                <a:cs typeface="Times New Roman" panose="02020603050405020304" pitchFamily="18" charset="0"/>
              </a:rPr>
              <a:t>X = [1, 2, 3, 2]</a:t>
            </a:r>
          </a:p>
          <a:p>
            <a:pPr algn="just"/>
            <a:r>
              <a:rPr lang="en-IN" sz="2400" dirty="0">
                <a:latin typeface="Times New Roman" panose="02020603050405020304" pitchFamily="18" charset="0"/>
                <a:cs typeface="Times New Roman" panose="02020603050405020304" pitchFamily="18" charset="0"/>
              </a:rPr>
              <a:t>Y = [2, 3, 2, 0]</a:t>
            </a:r>
          </a:p>
          <a:p>
            <a:pPr algn="just"/>
            <a:r>
              <a:rPr lang="en-IN" sz="2400" dirty="0">
                <a:latin typeface="Times New Roman" panose="02020603050405020304" pitchFamily="18" charset="0"/>
                <a:cs typeface="Times New Roman" panose="02020603050405020304" pitchFamily="18" charset="0"/>
              </a:rPr>
              <a:t>Find the cross-correlation</a:t>
            </a:r>
          </a:p>
        </p:txBody>
      </p:sp>
      <p:sp>
        <p:nvSpPr>
          <p:cNvPr id="4" name="Date Placeholder 3">
            <a:extLst>
              <a:ext uri="{FF2B5EF4-FFF2-40B4-BE49-F238E27FC236}">
                <a16:creationId xmlns:a16="http://schemas.microsoft.com/office/drawing/2014/main" id="{017F6C25-0EC6-7980-0014-81EA55035746}"/>
              </a:ext>
            </a:extLst>
          </p:cNvPr>
          <p:cNvSpPr>
            <a:spLocks noGrp="1"/>
          </p:cNvSpPr>
          <p:nvPr>
            <p:ph type="dt" sz="half" idx="10"/>
          </p:nvPr>
        </p:nvSpPr>
        <p:spPr/>
        <p:txBody>
          <a:bodyPr/>
          <a:lstStyle/>
          <a:p>
            <a:fld id="{EFCFA1D9-9779-094F-991E-BE723D2008CD}" type="datetime1">
              <a:rPr lang="en-IN" smtClean="0">
                <a:solidFill>
                  <a:prstClr val="black">
                    <a:tint val="75000"/>
                  </a:prstClr>
                </a:solidFill>
              </a:rPr>
              <a:t>13/03/23</a:t>
            </a:fld>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965E13EE-5CBC-99D2-EEBA-ADFEFDE6EA95}"/>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8</a:t>
            </a:fld>
            <a:endParaRPr lang="en-US">
              <a:solidFill>
                <a:prstClr val="black">
                  <a:tint val="75000"/>
                </a:prstClr>
              </a:solidFill>
            </a:endParaRPr>
          </a:p>
        </p:txBody>
      </p:sp>
    </p:spTree>
    <p:extLst>
      <p:ext uri="{BB962C8B-B14F-4D97-AF65-F5344CB8AC3E}">
        <p14:creationId xmlns:p14="http://schemas.microsoft.com/office/powerpoint/2010/main" val="287013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800600" y="1001334"/>
            <a:ext cx="1948610" cy="369332"/>
          </a:xfrm>
          <a:prstGeom prst="rect">
            <a:avLst/>
          </a:prstGeom>
        </p:spPr>
        <p:txBody>
          <a:bodyPr wrap="none">
            <a:spAutoFit/>
          </a:bodyPr>
          <a:lstStyle/>
          <a:p>
            <a:r>
              <a:rPr lang="en-IN" b="1" dirty="0"/>
              <a:t>Statistical features</a:t>
            </a:r>
            <a:endParaRPr lang="en-IN" dirty="0"/>
          </a:p>
        </p:txBody>
      </p:sp>
      <p:graphicFrame>
        <p:nvGraphicFramePr>
          <p:cNvPr id="8" name="Table 7"/>
          <p:cNvGraphicFramePr>
            <a:graphicFrameLocks noGrp="1"/>
          </p:cNvGraphicFramePr>
          <p:nvPr>
            <p:extLst>
              <p:ext uri="{D42A27DB-BD31-4B8C-83A1-F6EECF244321}">
                <p14:modId xmlns:p14="http://schemas.microsoft.com/office/powerpoint/2010/main" val="1899556667"/>
              </p:ext>
            </p:extLst>
          </p:nvPr>
        </p:nvGraphicFramePr>
        <p:xfrm>
          <a:off x="2743200" y="1479550"/>
          <a:ext cx="6840760" cy="4620240"/>
        </p:xfrm>
        <a:graphic>
          <a:graphicData uri="http://schemas.openxmlformats.org/drawingml/2006/table">
            <a:tbl>
              <a:tblPr firstRow="1" bandRow="1">
                <a:tableStyleId>{5C22544A-7EE6-4342-B048-85BDC9FD1C3A}</a:tableStyleId>
              </a:tblPr>
              <a:tblGrid>
                <a:gridCol w="1008112">
                  <a:extLst>
                    <a:ext uri="{9D8B030D-6E8A-4147-A177-3AD203B41FA5}">
                      <a16:colId xmlns:a16="http://schemas.microsoft.com/office/drawing/2014/main" val="20000"/>
                    </a:ext>
                  </a:extLst>
                </a:gridCol>
                <a:gridCol w="2160240">
                  <a:extLst>
                    <a:ext uri="{9D8B030D-6E8A-4147-A177-3AD203B41FA5}">
                      <a16:colId xmlns:a16="http://schemas.microsoft.com/office/drawing/2014/main" val="20001"/>
                    </a:ext>
                  </a:extLst>
                </a:gridCol>
                <a:gridCol w="3672408">
                  <a:extLst>
                    <a:ext uri="{9D8B030D-6E8A-4147-A177-3AD203B41FA5}">
                      <a16:colId xmlns:a16="http://schemas.microsoft.com/office/drawing/2014/main" val="20002"/>
                    </a:ext>
                  </a:extLst>
                </a:gridCol>
              </a:tblGrid>
              <a:tr h="540000">
                <a:tc>
                  <a:txBody>
                    <a:bodyPr/>
                    <a:lstStyle/>
                    <a:p>
                      <a:pPr algn="ctr"/>
                      <a:r>
                        <a:rPr lang="en-IN" dirty="0"/>
                        <a:t>Sl. No</a:t>
                      </a:r>
                    </a:p>
                  </a:txBody>
                  <a:tcPr/>
                </a:tc>
                <a:tc>
                  <a:txBody>
                    <a:bodyPr/>
                    <a:lstStyle/>
                    <a:p>
                      <a:pPr algn="ctr"/>
                      <a:r>
                        <a:rPr lang="en-IN" dirty="0"/>
                        <a:t>Features</a:t>
                      </a:r>
                    </a:p>
                  </a:txBody>
                  <a:tcPr/>
                </a:tc>
                <a:tc>
                  <a:txBody>
                    <a:bodyPr/>
                    <a:lstStyle/>
                    <a:p>
                      <a:pPr algn="ctr"/>
                      <a:r>
                        <a:rPr lang="en-IN" dirty="0"/>
                        <a:t>Short description</a:t>
                      </a:r>
                    </a:p>
                  </a:txBody>
                  <a:tcPr/>
                </a:tc>
                <a:extLst>
                  <a:ext uri="{0D108BD9-81ED-4DB2-BD59-A6C34878D82A}">
                    <a16:rowId xmlns:a16="http://schemas.microsoft.com/office/drawing/2014/main" val="10000"/>
                  </a:ext>
                </a:extLst>
              </a:tr>
              <a:tr h="540000">
                <a:tc>
                  <a:txBody>
                    <a:bodyPr/>
                    <a:lstStyle/>
                    <a:p>
                      <a:pPr algn="ctr"/>
                      <a:r>
                        <a:rPr lang="en-IN" dirty="0"/>
                        <a:t>1</a:t>
                      </a:r>
                    </a:p>
                  </a:txBody>
                  <a:tcPr/>
                </a:tc>
                <a:tc>
                  <a:txBody>
                    <a:bodyPr/>
                    <a:lstStyle/>
                    <a:p>
                      <a:pPr algn="ctr"/>
                      <a:r>
                        <a:rPr kumimoji="0" lang="en-IN" sz="1800" b="0" i="0" u="none" strike="noStrike" kern="1200" baseline="0" dirty="0">
                          <a:solidFill>
                            <a:schemeClr val="dk1"/>
                          </a:solidFill>
                          <a:latin typeface="+mn-lt"/>
                          <a:ea typeface="+mn-ea"/>
                          <a:cs typeface="+mn-cs"/>
                        </a:rPr>
                        <a:t>MEAN</a:t>
                      </a:r>
                      <a:endParaRPr lang="en-IN" dirty="0"/>
                    </a:p>
                  </a:txBody>
                  <a:tcPr/>
                </a:tc>
                <a:tc>
                  <a:txBody>
                    <a:bodyPr/>
                    <a:lstStyle/>
                    <a:p>
                      <a:r>
                        <a:rPr kumimoji="0" lang="en-IN" sz="1800" b="0" i="0" u="none" strike="noStrike" kern="1200" baseline="0" dirty="0">
                          <a:solidFill>
                            <a:schemeClr val="dk1"/>
                          </a:solidFill>
                          <a:latin typeface="+mn-lt"/>
                          <a:ea typeface="+mn-ea"/>
                          <a:cs typeface="+mn-cs"/>
                        </a:rPr>
                        <a:t>Mean value</a:t>
                      </a:r>
                      <a:endParaRPr lang="en-IN" dirty="0"/>
                    </a:p>
                  </a:txBody>
                  <a:tcPr/>
                </a:tc>
                <a:extLst>
                  <a:ext uri="{0D108BD9-81ED-4DB2-BD59-A6C34878D82A}">
                    <a16:rowId xmlns:a16="http://schemas.microsoft.com/office/drawing/2014/main" val="10001"/>
                  </a:ext>
                </a:extLst>
              </a:tr>
              <a:tr h="540000">
                <a:tc>
                  <a:txBody>
                    <a:bodyPr/>
                    <a:lstStyle/>
                    <a:p>
                      <a:pPr algn="ctr"/>
                      <a:r>
                        <a:rPr lang="en-IN" dirty="0"/>
                        <a:t>2</a:t>
                      </a:r>
                    </a:p>
                  </a:txBody>
                  <a:tcPr/>
                </a:tc>
                <a:tc>
                  <a:txBody>
                    <a:bodyPr/>
                    <a:lstStyle/>
                    <a:p>
                      <a:pPr algn="ctr"/>
                      <a:r>
                        <a:rPr lang="en-IN" dirty="0"/>
                        <a:t>STD</a:t>
                      </a:r>
                    </a:p>
                  </a:txBody>
                  <a:tcPr/>
                </a:tc>
                <a:tc>
                  <a:txBody>
                    <a:bodyPr/>
                    <a:lstStyle/>
                    <a:p>
                      <a:r>
                        <a:rPr kumimoji="0" lang="en-IN" sz="1800" b="0" i="0" u="none" strike="noStrike" kern="1200" baseline="0" dirty="0">
                          <a:solidFill>
                            <a:schemeClr val="dk1"/>
                          </a:solidFill>
                          <a:latin typeface="+mn-lt"/>
                          <a:ea typeface="+mn-ea"/>
                          <a:cs typeface="+mn-cs"/>
                        </a:rPr>
                        <a:t>Standard deviation</a:t>
                      </a:r>
                      <a:endParaRPr lang="en-IN" dirty="0"/>
                    </a:p>
                  </a:txBody>
                  <a:tcPr/>
                </a:tc>
                <a:extLst>
                  <a:ext uri="{0D108BD9-81ED-4DB2-BD59-A6C34878D82A}">
                    <a16:rowId xmlns:a16="http://schemas.microsoft.com/office/drawing/2014/main" val="10002"/>
                  </a:ext>
                </a:extLst>
              </a:tr>
              <a:tr h="540000">
                <a:tc>
                  <a:txBody>
                    <a:bodyPr/>
                    <a:lstStyle/>
                    <a:p>
                      <a:pPr algn="ctr"/>
                      <a:r>
                        <a:rPr lang="en-IN" dirty="0"/>
                        <a:t>3</a:t>
                      </a:r>
                    </a:p>
                  </a:txBody>
                  <a:tcPr/>
                </a:tc>
                <a:tc>
                  <a:txBody>
                    <a:bodyPr/>
                    <a:lstStyle/>
                    <a:p>
                      <a:pPr algn="ctr"/>
                      <a:r>
                        <a:rPr lang="en-IN" dirty="0"/>
                        <a:t>MAX VALUE</a:t>
                      </a:r>
                    </a:p>
                  </a:txBody>
                  <a:tcPr/>
                </a:tc>
                <a:tc>
                  <a:txBody>
                    <a:bodyPr/>
                    <a:lstStyle/>
                    <a:p>
                      <a:r>
                        <a:rPr kumimoji="0" lang="en-IN" sz="1800" b="0" i="0" u="none" strike="noStrike" kern="1200" baseline="0" dirty="0">
                          <a:solidFill>
                            <a:schemeClr val="dk1"/>
                          </a:solidFill>
                          <a:latin typeface="+mn-lt"/>
                          <a:ea typeface="+mn-ea"/>
                          <a:cs typeface="+mn-cs"/>
                        </a:rPr>
                        <a:t>Maximum positive amplitudes</a:t>
                      </a:r>
                      <a:endParaRPr lang="en-IN" dirty="0"/>
                    </a:p>
                  </a:txBody>
                  <a:tcPr/>
                </a:tc>
                <a:extLst>
                  <a:ext uri="{0D108BD9-81ED-4DB2-BD59-A6C34878D82A}">
                    <a16:rowId xmlns:a16="http://schemas.microsoft.com/office/drawing/2014/main" val="10003"/>
                  </a:ext>
                </a:extLst>
              </a:tr>
              <a:tr h="540000">
                <a:tc>
                  <a:txBody>
                    <a:bodyPr/>
                    <a:lstStyle/>
                    <a:p>
                      <a:pPr algn="ctr"/>
                      <a:r>
                        <a:rPr lang="en-IN" dirty="0"/>
                        <a:t>4</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baseline="0" dirty="0"/>
                        <a:t>MIN VALUE</a:t>
                      </a:r>
                      <a:endParaRPr lang="en-IN" dirty="0"/>
                    </a:p>
                  </a:txBody>
                  <a:tcPr/>
                </a:tc>
                <a:tc>
                  <a:txBody>
                    <a:bodyPr/>
                    <a:lstStyle/>
                    <a:p>
                      <a:r>
                        <a:rPr kumimoji="0" lang="en-IN" sz="1800" b="0" i="0" u="none" strike="noStrike" kern="1200" baseline="0" dirty="0">
                          <a:solidFill>
                            <a:schemeClr val="dk1"/>
                          </a:solidFill>
                          <a:latin typeface="+mn-lt"/>
                          <a:ea typeface="+mn-ea"/>
                          <a:cs typeface="+mn-cs"/>
                        </a:rPr>
                        <a:t>Maximum negative amplitudes</a:t>
                      </a:r>
                      <a:endParaRPr lang="en-IN" dirty="0"/>
                    </a:p>
                  </a:txBody>
                  <a:tcPr/>
                </a:tc>
                <a:extLst>
                  <a:ext uri="{0D108BD9-81ED-4DB2-BD59-A6C34878D82A}">
                    <a16:rowId xmlns:a16="http://schemas.microsoft.com/office/drawing/2014/main" val="10004"/>
                  </a:ext>
                </a:extLst>
              </a:tr>
              <a:tr h="540000">
                <a:tc>
                  <a:txBody>
                    <a:bodyPr/>
                    <a:lstStyle/>
                    <a:p>
                      <a:pPr algn="ctr"/>
                      <a:r>
                        <a:rPr lang="en-IN" dirty="0"/>
                        <a:t>5</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dirty="0"/>
                        <a:t>SKEWNESS</a:t>
                      </a:r>
                    </a:p>
                    <a:p>
                      <a:pPr marL="0" marR="0" indent="0" algn="ctr" defTabSz="914400" rtl="0" eaLnBrk="1" fontAlgn="auto" latinLnBrk="0" hangingPunct="1">
                        <a:lnSpc>
                          <a:spcPct val="100000"/>
                        </a:lnSpc>
                        <a:spcBef>
                          <a:spcPts val="0"/>
                        </a:spcBef>
                        <a:spcAft>
                          <a:spcPts val="0"/>
                        </a:spcAft>
                        <a:buClrTx/>
                        <a:buSzTx/>
                        <a:buFontTx/>
                        <a:buNone/>
                        <a:tabLst/>
                        <a:defRPr/>
                      </a:pPr>
                      <a:endParaRPr lang="en-IN" dirty="0"/>
                    </a:p>
                  </a:txBody>
                  <a:tcPr/>
                </a:tc>
                <a:tc>
                  <a:txBody>
                    <a:bodyPr/>
                    <a:lstStyle/>
                    <a:p>
                      <a:r>
                        <a:rPr kumimoji="0" lang="en-IN" sz="1800" b="0" i="0" u="none" strike="noStrike" kern="1200" baseline="0" dirty="0">
                          <a:solidFill>
                            <a:schemeClr val="dk1"/>
                          </a:solidFill>
                          <a:latin typeface="+mn-lt"/>
                          <a:ea typeface="+mn-ea"/>
                          <a:cs typeface="+mn-cs"/>
                        </a:rPr>
                        <a:t>a measure of asymmetry of the distribution</a:t>
                      </a:r>
                      <a:endParaRPr lang="en-IN" dirty="0"/>
                    </a:p>
                  </a:txBody>
                  <a:tcPr/>
                </a:tc>
                <a:extLst>
                  <a:ext uri="{0D108BD9-81ED-4DB2-BD59-A6C34878D82A}">
                    <a16:rowId xmlns:a16="http://schemas.microsoft.com/office/drawing/2014/main" val="10005"/>
                  </a:ext>
                </a:extLst>
              </a:tr>
              <a:tr h="540000">
                <a:tc>
                  <a:txBody>
                    <a:bodyPr/>
                    <a:lstStyle/>
                    <a:p>
                      <a:pPr algn="ctr"/>
                      <a:r>
                        <a:rPr lang="en-IN" dirty="0"/>
                        <a:t>6</a:t>
                      </a:r>
                    </a:p>
                  </a:txBody>
                  <a:tcPr/>
                </a:tc>
                <a:tc>
                  <a:txBody>
                    <a:bodyPr/>
                    <a:lstStyle/>
                    <a:p>
                      <a:pPr algn="ctr"/>
                      <a:r>
                        <a:rPr lang="en-IN" dirty="0"/>
                        <a:t>KURTOSIS</a:t>
                      </a:r>
                    </a:p>
                  </a:txBody>
                  <a:tcPr/>
                </a:tc>
                <a:tc>
                  <a:txBody>
                    <a:bodyPr/>
                    <a:lstStyle/>
                    <a:p>
                      <a:r>
                        <a:rPr kumimoji="0" lang="en-IN" sz="1800" b="0" i="0" u="none" strike="noStrike" kern="1200" baseline="0" dirty="0">
                          <a:solidFill>
                            <a:schemeClr val="dk1"/>
                          </a:solidFill>
                          <a:latin typeface="+mn-lt"/>
                          <a:ea typeface="+mn-ea"/>
                          <a:cs typeface="+mn-cs"/>
                        </a:rPr>
                        <a:t>a measure of flatness of the distribution</a:t>
                      </a:r>
                      <a:endParaRPr lang="en-IN" dirty="0"/>
                    </a:p>
                  </a:txBody>
                  <a:tcPr/>
                </a:tc>
                <a:extLst>
                  <a:ext uri="{0D108BD9-81ED-4DB2-BD59-A6C34878D82A}">
                    <a16:rowId xmlns:a16="http://schemas.microsoft.com/office/drawing/2014/main" val="10006"/>
                  </a:ext>
                </a:extLst>
              </a:tr>
              <a:tr h="540000">
                <a:tc>
                  <a:txBody>
                    <a:bodyPr/>
                    <a:lstStyle/>
                    <a:p>
                      <a:pPr algn="ctr"/>
                      <a:r>
                        <a:rPr lang="en-IN" dirty="0"/>
                        <a:t>7</a:t>
                      </a:r>
                    </a:p>
                  </a:txBody>
                  <a:tcPr/>
                </a:tc>
                <a:tc>
                  <a:txBody>
                    <a:bodyPr/>
                    <a:lstStyle/>
                    <a:p>
                      <a:pPr algn="ctr"/>
                      <a:r>
                        <a:rPr lang="en-IN" dirty="0"/>
                        <a:t>MEDIAN</a:t>
                      </a:r>
                    </a:p>
                  </a:txBody>
                  <a:tcPr/>
                </a:tc>
                <a:tc>
                  <a:txBody>
                    <a:bodyPr/>
                    <a:lstStyle/>
                    <a:p>
                      <a:r>
                        <a:rPr kumimoji="0" lang="en-IN" sz="1800" b="0" i="0" u="none" strike="noStrike" kern="1200" baseline="0" dirty="0">
                          <a:solidFill>
                            <a:schemeClr val="dk1"/>
                          </a:solidFill>
                          <a:latin typeface="+mn-lt"/>
                          <a:ea typeface="+mn-ea"/>
                          <a:cs typeface="+mn-cs"/>
                        </a:rPr>
                        <a:t>the middle value of a set of ordered data</a:t>
                      </a:r>
                      <a:endParaRPr lang="en-IN" dirty="0"/>
                    </a:p>
                  </a:txBody>
                  <a:tcPr/>
                </a:tc>
                <a:extLst>
                  <a:ext uri="{0D108BD9-81ED-4DB2-BD59-A6C34878D82A}">
                    <a16:rowId xmlns:a16="http://schemas.microsoft.com/office/drawing/2014/main" val="10007"/>
                  </a:ext>
                </a:extLst>
              </a:tr>
            </a:tbl>
          </a:graphicData>
        </a:graphic>
      </p:graphicFrame>
      <p:sp>
        <p:nvSpPr>
          <p:cNvPr id="7" name="Title 1">
            <a:extLst>
              <a:ext uri="{FF2B5EF4-FFF2-40B4-BE49-F238E27FC236}">
                <a16:creationId xmlns:a16="http://schemas.microsoft.com/office/drawing/2014/main" id="{BDC5F6F2-8A67-8E40-8788-E1F92BFEEC3B}"/>
              </a:ext>
            </a:extLst>
          </p:cNvPr>
          <p:cNvSpPr>
            <a:spLocks noGrp="1"/>
          </p:cNvSpPr>
          <p:nvPr>
            <p:ph type="title"/>
          </p:nvPr>
        </p:nvSpPr>
        <p:spPr>
          <a:xfrm>
            <a:off x="228600" y="228600"/>
            <a:ext cx="10515600" cy="625475"/>
          </a:xfrm>
        </p:spPr>
        <p:txBody>
          <a:bodyPr>
            <a:normAutofit fontScale="90000"/>
          </a:bodyPr>
          <a:lstStyle/>
          <a:p>
            <a:r>
              <a:rPr lang="en-IN" dirty="0"/>
              <a:t>SECOND STEP: EXTRACTING THE FEATURES </a:t>
            </a:r>
          </a:p>
        </p:txBody>
      </p:sp>
      <p:sp>
        <p:nvSpPr>
          <p:cNvPr id="2" name="Date Placeholder 1">
            <a:extLst>
              <a:ext uri="{FF2B5EF4-FFF2-40B4-BE49-F238E27FC236}">
                <a16:creationId xmlns:a16="http://schemas.microsoft.com/office/drawing/2014/main" id="{C347D747-498B-74C9-4701-705EAB6B46C2}"/>
              </a:ext>
            </a:extLst>
          </p:cNvPr>
          <p:cNvSpPr>
            <a:spLocks noGrp="1"/>
          </p:cNvSpPr>
          <p:nvPr>
            <p:ph type="dt" sz="half" idx="10"/>
          </p:nvPr>
        </p:nvSpPr>
        <p:spPr/>
        <p:txBody>
          <a:bodyPr/>
          <a:lstStyle/>
          <a:p>
            <a:fld id="{4B571C55-E8D9-AA4F-852C-BE8EEA37F689}" type="datetime1">
              <a:rPr lang="en-IN" smtClean="0">
                <a:solidFill>
                  <a:prstClr val="black">
                    <a:tint val="75000"/>
                  </a:prstClr>
                </a:solidFill>
              </a:rPr>
              <a:t>13/03/23</a:t>
            </a:fld>
            <a:endParaRPr lang="en-US">
              <a:solidFill>
                <a:prstClr val="black">
                  <a:tint val="75000"/>
                </a:prstClr>
              </a:solidFill>
            </a:endParaRPr>
          </a:p>
        </p:txBody>
      </p:sp>
      <p:sp>
        <p:nvSpPr>
          <p:cNvPr id="3" name="Slide Number Placeholder 2">
            <a:extLst>
              <a:ext uri="{FF2B5EF4-FFF2-40B4-BE49-F238E27FC236}">
                <a16:creationId xmlns:a16="http://schemas.microsoft.com/office/drawing/2014/main" id="{94079AEA-F03D-C688-B2DE-4CE0020DC59B}"/>
              </a:ext>
            </a:extLst>
          </p:cNvPr>
          <p:cNvSpPr>
            <a:spLocks noGrp="1"/>
          </p:cNvSpPr>
          <p:nvPr>
            <p:ph type="sldNum" sz="quarter" idx="12"/>
          </p:nvPr>
        </p:nvSpPr>
        <p:spPr/>
        <p:txBody>
          <a:bodyPr/>
          <a:lstStyle/>
          <a:p>
            <a:fld id="{5D03FC90-8D6B-47DB-9314-712520DE5D07}" type="slidenum">
              <a:rPr lang="en-US" smtClean="0">
                <a:solidFill>
                  <a:prstClr val="black">
                    <a:tint val="75000"/>
                  </a:prstClr>
                </a:solidFill>
              </a:rPr>
              <a:pPr/>
              <a:t>9</a:t>
            </a:fld>
            <a:endParaRPr lang="en-US">
              <a:solidFill>
                <a:prstClr val="black">
                  <a:tint val="75000"/>
                </a:prstClr>
              </a:solidFill>
            </a:endParaRPr>
          </a:p>
        </p:txBody>
      </p:sp>
    </p:spTree>
    <p:extLst>
      <p:ext uri="{BB962C8B-B14F-4D97-AF65-F5344CB8AC3E}">
        <p14:creationId xmlns:p14="http://schemas.microsoft.com/office/powerpoint/2010/main" val="60206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6DED0C03-923D-5844-AE13-3E40384A8D94}">
  <we:reference id="wa104178141" version="4.3.3.0" store="en-GB" storeType="OMEX"/>
  <we:alternateReferences>
    <we:reference id="wa104178141" version="4.3.3.0" store="en-GB"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
  <TotalTime>8248</TotalTime>
  <Words>2121</Words>
  <Application>Microsoft Macintosh PowerPoint</Application>
  <PresentationFormat>Widescreen</PresentationFormat>
  <Paragraphs>372</Paragraphs>
  <Slides>26</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26</vt:i4>
      </vt:variant>
    </vt:vector>
  </HeadingPairs>
  <TitlesOfParts>
    <vt:vector size="37" baseType="lpstr">
      <vt:lpstr>Arial</vt:lpstr>
      <vt:lpstr>Calibri</vt:lpstr>
      <vt:lpstr>Calibri Light</vt:lpstr>
      <vt:lpstr>Cambria Math</vt:lpstr>
      <vt:lpstr>Garamond</vt:lpstr>
      <vt:lpstr>Gill Sans MT</vt:lpstr>
      <vt:lpstr>Google Sans</vt:lpstr>
      <vt:lpstr>LMRoman10</vt:lpstr>
      <vt:lpstr>Times New Roman</vt:lpstr>
      <vt:lpstr>Wingdings 2</vt:lpstr>
      <vt:lpstr>Office Theme</vt:lpstr>
      <vt:lpstr>Brain Computer Interaction</vt:lpstr>
      <vt:lpstr>Features</vt:lpstr>
      <vt:lpstr>Overall structure of a BCI </vt:lpstr>
      <vt:lpstr>Feature vector</vt:lpstr>
      <vt:lpstr>Feature vector</vt:lpstr>
      <vt:lpstr>SECOND STEP: EXTRACTING THE FEATURES </vt:lpstr>
      <vt:lpstr>SECOND STEP: EXTRACTING THE FEATURES </vt:lpstr>
      <vt:lpstr>SECOND STEP: EXTRACTING THE FEATURES </vt:lpstr>
      <vt:lpstr>SECOND STEP: EXTRACTING THE FEATURES </vt:lpstr>
      <vt:lpstr>SECOND STEP: EXTRACTING THE FEATURES </vt:lpstr>
      <vt:lpstr>SECOND STEP: EXTRACTING THE FEATURES </vt:lpstr>
      <vt:lpstr>SECOND STEP: EXTRACTING THE FEATURES </vt:lpstr>
      <vt:lpstr>SECOND STEP: EXTRACTING THE FEATURES </vt:lpstr>
      <vt:lpstr>PowerPoint Presentation</vt:lpstr>
      <vt:lpstr>SECOND STEP: EXTRACTING THE FEATURES </vt:lpstr>
      <vt:lpstr>SECOND STEP: EXTRACTING THE FEATURES </vt:lpstr>
      <vt:lpstr>SECOND STEP: EXTRACTING THE FEATURES </vt:lpstr>
      <vt:lpstr>SECOND STEP: EXTRACTING THE FEATURES </vt:lpstr>
      <vt:lpstr>SECOND STEP: EXTRACTING THE FEATURES </vt:lpstr>
      <vt:lpstr>THIRD STEP: FEATURE CONDITIONING / Selection</vt:lpstr>
      <vt:lpstr>Feature selection</vt:lpstr>
      <vt:lpstr>Feature selection – Filter Method</vt:lpstr>
      <vt:lpstr>Feature selection – Filter Method</vt:lpstr>
      <vt:lpstr>Feature selection – Wrapper Method</vt:lpstr>
      <vt:lpstr>Feature selection – Embedded Method</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BCI-Feature Extraction</dc:title>
  <dc:subject/>
  <dc:creator>Sreeja</dc:creator>
  <cp:keywords/>
  <dc:description/>
  <cp:lastModifiedBy>Microsoft Office User</cp:lastModifiedBy>
  <cp:revision>146</cp:revision>
  <dcterms:created xsi:type="dcterms:W3CDTF">2011-09-11T15:22:53Z</dcterms:created>
  <dcterms:modified xsi:type="dcterms:W3CDTF">2023-03-16T05:30:09Z</dcterms:modified>
  <cp:category/>
</cp:coreProperties>
</file>

<file path=docProps/thumbnail.jpeg>
</file>